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5"/>
  </p:notesMasterIdLst>
  <p:sldIdLst>
    <p:sldId id="256" r:id="rId2"/>
    <p:sldId id="295" r:id="rId3"/>
    <p:sldId id="296" r:id="rId4"/>
    <p:sldId id="297" r:id="rId5"/>
    <p:sldId id="300" r:id="rId6"/>
    <p:sldId id="303" r:id="rId7"/>
    <p:sldId id="312" r:id="rId8"/>
    <p:sldId id="302" r:id="rId9"/>
    <p:sldId id="304" r:id="rId10"/>
    <p:sldId id="311" r:id="rId11"/>
    <p:sldId id="305" r:id="rId12"/>
    <p:sldId id="306" r:id="rId13"/>
    <p:sldId id="310" r:id="rId14"/>
    <p:sldId id="314" r:id="rId15"/>
    <p:sldId id="307" r:id="rId16"/>
    <p:sldId id="308" r:id="rId17"/>
    <p:sldId id="309" r:id="rId18"/>
    <p:sldId id="299" r:id="rId19"/>
    <p:sldId id="298" r:id="rId20"/>
    <p:sldId id="315" r:id="rId21"/>
    <p:sldId id="316" r:id="rId22"/>
    <p:sldId id="313" r:id="rId23"/>
    <p:sldId id="301"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News Cycle" panose="02000503000000000000" pitchFamily="2" charset="2"/>
      <p:regular r:id="rId30"/>
      <p:bold r:id="rId31"/>
    </p:embeddedFont>
    <p:embeddedFont>
      <p:font typeface="Oswald" pitchFamily="2" charset="77"/>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550500" y="3044025"/>
            <a:ext cx="3638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 name="Google Shape;21;p3"/>
          <p:cNvSpPr txBox="1">
            <a:spLocks noGrp="1"/>
          </p:cNvSpPr>
          <p:nvPr>
            <p:ph type="subTitle" idx="1"/>
          </p:nvPr>
        </p:nvSpPr>
        <p:spPr>
          <a:xfrm>
            <a:off x="550500" y="4300725"/>
            <a:ext cx="3638700" cy="3750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solidFill>
                  <a:schemeClr val="accent2"/>
                </a:solidFill>
              </a:defRPr>
            </a:lvl1pPr>
            <a:lvl2pPr lvl="1" rtl="0">
              <a:spcBef>
                <a:spcPts val="800"/>
              </a:spcBef>
              <a:spcAft>
                <a:spcPts val="0"/>
              </a:spcAft>
              <a:buSzPts val="2600"/>
              <a:buNone/>
              <a:defRPr sz="2600">
                <a:solidFill>
                  <a:schemeClr val="accent2"/>
                </a:solidFill>
              </a:defRPr>
            </a:lvl2pPr>
            <a:lvl3pPr lvl="2" rtl="0">
              <a:spcBef>
                <a:spcPts val="800"/>
              </a:spcBef>
              <a:spcAft>
                <a:spcPts val="0"/>
              </a:spcAft>
              <a:buSzPts val="2600"/>
              <a:buNone/>
              <a:defRPr sz="2600">
                <a:solidFill>
                  <a:schemeClr val="accent2"/>
                </a:solidFill>
              </a:defRPr>
            </a:lvl3pPr>
            <a:lvl4pPr lvl="3" rtl="0">
              <a:spcBef>
                <a:spcPts val="800"/>
              </a:spcBef>
              <a:spcAft>
                <a:spcPts val="0"/>
              </a:spcAft>
              <a:buClr>
                <a:schemeClr val="accent2"/>
              </a:buClr>
              <a:buSzPts val="2600"/>
              <a:buNone/>
              <a:defRPr sz="2600">
                <a:solidFill>
                  <a:schemeClr val="accent2"/>
                </a:solidFill>
              </a:defRPr>
            </a:lvl4pPr>
            <a:lvl5pPr lvl="4" rtl="0">
              <a:spcBef>
                <a:spcPts val="800"/>
              </a:spcBef>
              <a:spcAft>
                <a:spcPts val="0"/>
              </a:spcAft>
              <a:buClr>
                <a:schemeClr val="accent2"/>
              </a:buClr>
              <a:buSzPts val="2600"/>
              <a:buNone/>
              <a:defRPr sz="2600">
                <a:solidFill>
                  <a:schemeClr val="accent2"/>
                </a:solidFill>
              </a:defRPr>
            </a:lvl5pPr>
            <a:lvl6pPr lvl="5" rtl="0">
              <a:spcBef>
                <a:spcPts val="800"/>
              </a:spcBef>
              <a:spcAft>
                <a:spcPts val="0"/>
              </a:spcAft>
              <a:buClr>
                <a:schemeClr val="accent2"/>
              </a:buClr>
              <a:buSzPts val="2600"/>
              <a:buNone/>
              <a:defRPr sz="2600">
                <a:solidFill>
                  <a:schemeClr val="accent2"/>
                </a:solidFill>
              </a:defRPr>
            </a:lvl6pPr>
            <a:lvl7pPr lvl="6" rtl="0">
              <a:spcBef>
                <a:spcPts val="800"/>
              </a:spcBef>
              <a:spcAft>
                <a:spcPts val="0"/>
              </a:spcAft>
              <a:buClr>
                <a:schemeClr val="accent2"/>
              </a:buClr>
              <a:buSzPts val="2600"/>
              <a:buNone/>
              <a:defRPr sz="2600">
                <a:solidFill>
                  <a:schemeClr val="accent2"/>
                </a:solidFill>
              </a:defRPr>
            </a:lvl7pPr>
            <a:lvl8pPr lvl="7" rtl="0">
              <a:spcBef>
                <a:spcPts val="800"/>
              </a:spcBef>
              <a:spcAft>
                <a:spcPts val="0"/>
              </a:spcAft>
              <a:buClr>
                <a:schemeClr val="accent2"/>
              </a:buClr>
              <a:buSzPts val="2600"/>
              <a:buNone/>
              <a:defRPr sz="2600">
                <a:solidFill>
                  <a:schemeClr val="accent2"/>
                </a:solidFill>
              </a:defRPr>
            </a:lvl8pPr>
            <a:lvl9pPr lvl="8" rtl="0">
              <a:spcBef>
                <a:spcPts val="800"/>
              </a:spcBef>
              <a:spcAft>
                <a:spcPts val="800"/>
              </a:spcAft>
              <a:buClr>
                <a:schemeClr val="accent2"/>
              </a:buClr>
              <a:buSzPts val="2600"/>
              <a:buNone/>
              <a:defRPr sz="2600">
                <a:solidFill>
                  <a:schemeClr val="accent2"/>
                </a:solidFill>
              </a:defRPr>
            </a:lvl9pPr>
          </a:lstStyle>
          <a:p>
            <a:endParaRPr/>
          </a:p>
        </p:txBody>
      </p:sp>
      <p:sp>
        <p:nvSpPr>
          <p:cNvPr id="22" name="Google Shape;22;p3"/>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 name="Google Shape;23;p3"/>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 name="Google Shape;24;p3"/>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 name="Google Shape;25;p3"/>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6" name="Google Shape;26;p3"/>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7" name="Google Shape;27;p3"/>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 name="Google Shape;28;p3"/>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 name="Google Shape;29;p3"/>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 name="Google Shape;66;p7"/>
          <p:cNvSpPr txBox="1">
            <a:spLocks noGrp="1"/>
          </p:cNvSpPr>
          <p:nvPr>
            <p:ph type="body" idx="1"/>
          </p:nvPr>
        </p:nvSpPr>
        <p:spPr>
          <a:xfrm>
            <a:off x="550500"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7" name="Google Shape;67;p7"/>
          <p:cNvSpPr txBox="1">
            <a:spLocks noGrp="1"/>
          </p:cNvSpPr>
          <p:nvPr>
            <p:ph type="body" idx="2"/>
          </p:nvPr>
        </p:nvSpPr>
        <p:spPr>
          <a:xfrm>
            <a:off x="3804472"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8" name="Google Shape;68;p7"/>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9" name="Google Shape;69;p7"/>
          <p:cNvGrpSpPr/>
          <p:nvPr/>
        </p:nvGrpSpPr>
        <p:grpSpPr>
          <a:xfrm>
            <a:off x="6963076" y="0"/>
            <a:ext cx="1952316" cy="5143493"/>
            <a:chOff x="6963076" y="0"/>
            <a:chExt cx="1952316" cy="5143493"/>
          </a:xfrm>
        </p:grpSpPr>
        <p:sp>
          <p:nvSpPr>
            <p:cNvPr id="70" name="Google Shape;70;p7"/>
            <p:cNvSpPr/>
            <p:nvPr/>
          </p:nvSpPr>
          <p:spPr>
            <a:xfrm>
              <a:off x="6963076" y="3274552"/>
              <a:ext cx="359208" cy="1868940"/>
            </a:xfrm>
            <a:custGeom>
              <a:avLst/>
              <a:gdLst/>
              <a:ahLst/>
              <a:cxnLst/>
              <a:rect l="l" t="t" r="r" b="b"/>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 name="Google Shape;71;p7"/>
            <p:cNvSpPr/>
            <p:nvPr/>
          </p:nvSpPr>
          <p:spPr>
            <a:xfrm>
              <a:off x="6963076" y="977835"/>
              <a:ext cx="359208" cy="439992"/>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2" name="Google Shape;72;p7"/>
            <p:cNvSpPr/>
            <p:nvPr/>
          </p:nvSpPr>
          <p:spPr>
            <a:xfrm>
              <a:off x="6963076" y="1"/>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 name="Google Shape;73;p7"/>
            <p:cNvSpPr/>
            <p:nvPr/>
          </p:nvSpPr>
          <p:spPr>
            <a:xfrm>
              <a:off x="7415771" y="1034367"/>
              <a:ext cx="837702" cy="2962548"/>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4" name="Google Shape;74;p7"/>
            <p:cNvSpPr/>
            <p:nvPr/>
          </p:nvSpPr>
          <p:spPr>
            <a:xfrm>
              <a:off x="7415771" y="0"/>
              <a:ext cx="837702" cy="1092042"/>
            </a:xfrm>
            <a:custGeom>
              <a:avLst/>
              <a:gdLst/>
              <a:ahLst/>
              <a:cxnLst/>
              <a:rect l="l" t="t" r="r" b="b"/>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5" name="Google Shape;75;p7"/>
            <p:cNvSpPr/>
            <p:nvPr/>
          </p:nvSpPr>
          <p:spPr>
            <a:xfrm>
              <a:off x="8346880" y="1552004"/>
              <a:ext cx="568512" cy="1140210"/>
            </a:xfrm>
            <a:custGeom>
              <a:avLst/>
              <a:gdLst/>
              <a:ahLst/>
              <a:cxnLst/>
              <a:rect l="l" t="t" r="r" b="b"/>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 name="Google Shape;76;p7"/>
            <p:cNvSpPr/>
            <p:nvPr/>
          </p:nvSpPr>
          <p:spPr>
            <a:xfrm>
              <a:off x="8346880" y="4574477"/>
              <a:ext cx="568512" cy="568998"/>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 name="Google Shape;77;p7"/>
            <p:cNvSpPr/>
            <p:nvPr/>
          </p:nvSpPr>
          <p:spPr>
            <a:xfrm>
              <a:off x="8346880" y="2682241"/>
              <a:ext cx="568512" cy="1902258"/>
            </a:xfrm>
            <a:custGeom>
              <a:avLst/>
              <a:gdLst/>
              <a:ahLst/>
              <a:cxnLst/>
              <a:rect l="l" t="t" r="r" b="b"/>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api.census.gov/data/2019/acs/acs5?get=NAME,group(B01001)&amp;for=us:1" TargetMode="External"/><Relationship Id="rId7" Type="http://schemas.openxmlformats.org/officeDocument/2006/relationships/hyperlink" Target="http://archive.ics.uci.edu/ml/machine-learning-databases/00211/" TargetMode="External"/><Relationship Id="rId2" Type="http://schemas.openxmlformats.org/officeDocument/2006/relationships/hyperlink" Target="http://data.ci.newark.nj.us/dataset/abandoned-properties/resource/796e2a01-d459-4574-9a48-23805fe0c3e0" TargetMode="External"/><Relationship Id="rId1" Type="http://schemas.openxmlformats.org/officeDocument/2006/relationships/slideLayout" Target="../slideLayouts/slideLayout3.xml"/><Relationship Id="rId6" Type="http://schemas.openxmlformats.org/officeDocument/2006/relationships/hyperlink" Target="https://www.njsp.org/ucr/uniform-crime-reports.shtml" TargetMode="External"/><Relationship Id="rId5" Type="http://schemas.openxmlformats.org/officeDocument/2006/relationships/hyperlink" Target="http://data.ci.newark.nj.us/dataset/abandoned-properties" TargetMode="External"/><Relationship Id="rId4" Type="http://schemas.openxmlformats.org/officeDocument/2006/relationships/hyperlink" Target="https://landbank.investnewark.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2"/>
          <p:cNvSpPr txBox="1">
            <a:spLocks noGrp="1"/>
          </p:cNvSpPr>
          <p:nvPr>
            <p:ph type="ctrTitle"/>
          </p:nvPr>
        </p:nvSpPr>
        <p:spPr>
          <a:xfrm>
            <a:off x="274382" y="108153"/>
            <a:ext cx="3638700" cy="318310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The Abandoned Housing Effect on Newark</a:t>
            </a:r>
            <a:endParaRPr/>
          </a:p>
        </p:txBody>
      </p:sp>
      <p:pic>
        <p:nvPicPr>
          <p:cNvPr id="127" name="Google Shape;127;p12"/>
          <p:cNvPicPr preferRelativeResize="0"/>
          <p:nvPr/>
        </p:nvPicPr>
        <p:blipFill rotWithShape="1">
          <a:blip r:embed="rId3">
            <a:alphaModFix amt="77000"/>
          </a:blip>
          <a:srcRect l="6585" t="22310" b="9773"/>
          <a:stretch/>
        </p:blipFill>
        <p:spPr>
          <a:xfrm>
            <a:off x="3651758" y="0"/>
            <a:ext cx="5053644" cy="5143500"/>
          </a:xfrm>
          <a:custGeom>
            <a:avLst/>
            <a:gdLst/>
            <a:ahLst/>
            <a:cxnLst/>
            <a:rect l="l" t="t" r="r" b="b"/>
            <a:pathLst>
              <a:path w="21600" h="21600" extrusionOk="0">
                <a:moveTo>
                  <a:pt x="0" y="0"/>
                </a:moveTo>
                <a:lnTo>
                  <a:pt x="0" y="7154"/>
                </a:lnTo>
                <a:lnTo>
                  <a:pt x="2410" y="6725"/>
                </a:lnTo>
                <a:lnTo>
                  <a:pt x="2410" y="0"/>
                </a:lnTo>
                <a:lnTo>
                  <a:pt x="0" y="0"/>
                </a:lnTo>
                <a:close/>
                <a:moveTo>
                  <a:pt x="9278" y="0"/>
                </a:moveTo>
                <a:lnTo>
                  <a:pt x="9278" y="4888"/>
                </a:lnTo>
                <a:lnTo>
                  <a:pt x="17160" y="3482"/>
                </a:lnTo>
                <a:lnTo>
                  <a:pt x="17160" y="0"/>
                </a:lnTo>
                <a:lnTo>
                  <a:pt x="9278" y="0"/>
                </a:lnTo>
                <a:close/>
                <a:moveTo>
                  <a:pt x="17788" y="0"/>
                </a:moveTo>
                <a:lnTo>
                  <a:pt x="17788" y="1358"/>
                </a:lnTo>
                <a:lnTo>
                  <a:pt x="21600" y="679"/>
                </a:lnTo>
                <a:lnTo>
                  <a:pt x="21600" y="0"/>
                </a:lnTo>
                <a:lnTo>
                  <a:pt x="17788" y="0"/>
                </a:lnTo>
                <a:close/>
                <a:moveTo>
                  <a:pt x="21600" y="1291"/>
                </a:moveTo>
                <a:lnTo>
                  <a:pt x="17790" y="1971"/>
                </a:lnTo>
                <a:lnTo>
                  <a:pt x="17788" y="13824"/>
                </a:lnTo>
                <a:lnTo>
                  <a:pt x="21600" y="13144"/>
                </a:lnTo>
                <a:lnTo>
                  <a:pt x="21600" y="1291"/>
                </a:lnTo>
                <a:close/>
                <a:moveTo>
                  <a:pt x="8652" y="2564"/>
                </a:moveTo>
                <a:lnTo>
                  <a:pt x="3036" y="3564"/>
                </a:lnTo>
                <a:lnTo>
                  <a:pt x="3036" y="11482"/>
                </a:lnTo>
                <a:lnTo>
                  <a:pt x="8652" y="10482"/>
                </a:lnTo>
                <a:lnTo>
                  <a:pt x="8652" y="2564"/>
                </a:lnTo>
                <a:close/>
                <a:moveTo>
                  <a:pt x="17160" y="4161"/>
                </a:moveTo>
                <a:lnTo>
                  <a:pt x="9278" y="5565"/>
                </a:lnTo>
                <a:lnTo>
                  <a:pt x="9278" y="21600"/>
                </a:lnTo>
                <a:lnTo>
                  <a:pt x="17160" y="21600"/>
                </a:lnTo>
                <a:lnTo>
                  <a:pt x="17160" y="4161"/>
                </a:lnTo>
                <a:close/>
                <a:moveTo>
                  <a:pt x="8651" y="11102"/>
                </a:moveTo>
                <a:lnTo>
                  <a:pt x="3036" y="12104"/>
                </a:lnTo>
                <a:lnTo>
                  <a:pt x="3036" y="21600"/>
                </a:lnTo>
                <a:lnTo>
                  <a:pt x="8651" y="21600"/>
                </a:lnTo>
                <a:lnTo>
                  <a:pt x="8651" y="11102"/>
                </a:lnTo>
                <a:close/>
                <a:moveTo>
                  <a:pt x="21600" y="13758"/>
                </a:moveTo>
                <a:lnTo>
                  <a:pt x="17788" y="14436"/>
                </a:lnTo>
                <a:lnTo>
                  <a:pt x="17788" y="18665"/>
                </a:lnTo>
                <a:lnTo>
                  <a:pt x="21600" y="17985"/>
                </a:lnTo>
                <a:lnTo>
                  <a:pt x="21600" y="13758"/>
                </a:lnTo>
                <a:close/>
              </a:path>
            </a:pathLst>
          </a:custGeom>
          <a:noFill/>
          <a:ln>
            <a:noFill/>
          </a:ln>
        </p:spPr>
      </p:pic>
      <p:sp>
        <p:nvSpPr>
          <p:cNvPr id="128" name="Google Shape;128;p1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rgbClr val="0DB8CC">
              <a:alpha val="435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9" name="Google Shape;129;p1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rgbClr val="FFA604">
              <a:alpha val="4581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0" name="Google Shape;130;p1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rgbClr val="FFD104">
              <a:alpha val="486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 name="Google Shape;131;p1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DB8CC">
              <a:alpha val="435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4B24FBA2-BAEE-4A5E-9DFF-9CE0986E9413}"/>
              </a:ext>
            </a:extLst>
          </p:cNvPr>
          <p:cNvSpPr txBox="1"/>
          <p:nvPr/>
        </p:nvSpPr>
        <p:spPr>
          <a:xfrm>
            <a:off x="274382" y="3873860"/>
            <a:ext cx="2990402" cy="954107"/>
          </a:xfrm>
          <a:prstGeom prst="rect">
            <a:avLst/>
          </a:prstGeom>
          <a:noFill/>
        </p:spPr>
        <p:txBody>
          <a:bodyPr wrap="square" rtlCol="0">
            <a:spAutoFit/>
          </a:bodyPr>
          <a:lstStyle/>
          <a:p>
            <a:r>
              <a:rPr lang="en-US">
                <a:solidFill>
                  <a:schemeClr val="bg1"/>
                </a:solidFill>
              </a:rPr>
              <a:t>Rutgers Data Analysis</a:t>
            </a:r>
          </a:p>
          <a:p>
            <a:r>
              <a:rPr lang="en-US">
                <a:solidFill>
                  <a:schemeClr val="bg1"/>
                </a:solidFill>
              </a:rPr>
              <a:t>By: </a:t>
            </a:r>
            <a:r>
              <a:rPr lang="en-US" err="1">
                <a:solidFill>
                  <a:schemeClr val="bg1"/>
                </a:solidFill>
              </a:rPr>
              <a:t>Amita</a:t>
            </a:r>
            <a:r>
              <a:rPr lang="en-US">
                <a:solidFill>
                  <a:schemeClr val="bg1"/>
                </a:solidFill>
              </a:rPr>
              <a:t> </a:t>
            </a:r>
            <a:r>
              <a:rPr lang="en-US" err="1">
                <a:solidFill>
                  <a:schemeClr val="bg1"/>
                </a:solidFill>
              </a:rPr>
              <a:t>Abhang</a:t>
            </a:r>
            <a:r>
              <a:rPr lang="en-US">
                <a:solidFill>
                  <a:schemeClr val="bg1"/>
                </a:solidFill>
              </a:rPr>
              <a:t>, </a:t>
            </a:r>
            <a:r>
              <a:rPr lang="en-US" err="1">
                <a:solidFill>
                  <a:schemeClr val="bg1"/>
                </a:solidFill>
              </a:rPr>
              <a:t>Melat</a:t>
            </a:r>
            <a:r>
              <a:rPr lang="en-US">
                <a:solidFill>
                  <a:schemeClr val="bg1"/>
                </a:solidFill>
              </a:rPr>
              <a:t> Bekele,</a:t>
            </a:r>
          </a:p>
          <a:p>
            <a:r>
              <a:rPr lang="en-US">
                <a:solidFill>
                  <a:schemeClr val="bg1"/>
                </a:solidFill>
              </a:rPr>
              <a:t>Ernesto Cancel, Isabella Lehar, and Tim Weir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402FDC-FF8B-4DC9-A69C-BDC77E440C0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6" name="Picture 5" descr="Map&#10;&#10;Description automatically generated">
            <a:extLst>
              <a:ext uri="{FF2B5EF4-FFF2-40B4-BE49-F238E27FC236}">
                <a16:creationId xmlns:a16="http://schemas.microsoft.com/office/drawing/2014/main" id="{7C768722-C614-0246-B5F3-21DE93609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50" y="197484"/>
            <a:ext cx="5242594" cy="4748532"/>
          </a:xfrm>
          <a:prstGeom prst="rect">
            <a:avLst/>
          </a:prstGeom>
        </p:spPr>
      </p:pic>
      <p:pic>
        <p:nvPicPr>
          <p:cNvPr id="7" name="Picture 6" descr="Chart, pie chart&#10;&#10;Description automatically generated">
            <a:extLst>
              <a:ext uri="{FF2B5EF4-FFF2-40B4-BE49-F238E27FC236}">
                <a16:creationId xmlns:a16="http://schemas.microsoft.com/office/drawing/2014/main" id="{FA4A6C31-D90D-5B4D-A451-0DB5D02C6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637" y="511393"/>
            <a:ext cx="4120713" cy="4120713"/>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090192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5C6F82-E9B0-4CBB-9CA7-38E63555A865}"/>
              </a:ext>
            </a:extLst>
          </p:cNvPr>
          <p:cNvSpPr>
            <a:spLocks noGrp="1"/>
          </p:cNvSpPr>
          <p:nvPr>
            <p:ph type="ctrTitle"/>
          </p:nvPr>
        </p:nvSpPr>
        <p:spPr>
          <a:xfrm>
            <a:off x="76047" y="1411950"/>
            <a:ext cx="3638700" cy="1159800"/>
          </a:xfrm>
        </p:spPr>
        <p:txBody>
          <a:bodyPr/>
          <a:lstStyle/>
          <a:p>
            <a:r>
              <a:rPr lang="en-US"/>
              <a:t>Poverty</a:t>
            </a:r>
          </a:p>
        </p:txBody>
      </p:sp>
      <p:sp>
        <p:nvSpPr>
          <p:cNvPr id="7" name="Subtitle 6">
            <a:extLst>
              <a:ext uri="{FF2B5EF4-FFF2-40B4-BE49-F238E27FC236}">
                <a16:creationId xmlns:a16="http://schemas.microsoft.com/office/drawing/2014/main" id="{CD8F45FE-86D9-49EB-A51E-78588F1D53EB}"/>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C31F2F5F-6B0E-4257-80D4-100140E7B69E}"/>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921437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68AB05-4DDA-4F85-8646-635FB6398C42}"/>
              </a:ext>
            </a:extLst>
          </p:cNvPr>
          <p:cNvSpPr>
            <a:spLocks noGrp="1"/>
          </p:cNvSpPr>
          <p:nvPr>
            <p:ph type="title"/>
          </p:nvPr>
        </p:nvSpPr>
        <p:spPr>
          <a:xfrm>
            <a:off x="483264" y="107618"/>
            <a:ext cx="6107700" cy="396300"/>
          </a:xfrm>
        </p:spPr>
        <p:txBody>
          <a:bodyPr/>
          <a:lstStyle/>
          <a:p>
            <a:r>
              <a:rPr lang="en-US"/>
              <a:t>Poverty Rates in Newark, NJ by Zip Code</a:t>
            </a:r>
          </a:p>
        </p:txBody>
      </p:sp>
      <p:sp>
        <p:nvSpPr>
          <p:cNvPr id="6" name="Text Placeholder 5">
            <a:extLst>
              <a:ext uri="{FF2B5EF4-FFF2-40B4-BE49-F238E27FC236}">
                <a16:creationId xmlns:a16="http://schemas.microsoft.com/office/drawing/2014/main" id="{58376EE2-19F0-43FC-9BB3-819B8BCCD20F}"/>
              </a:ext>
            </a:extLst>
          </p:cNvPr>
          <p:cNvSpPr>
            <a:spLocks noGrp="1"/>
          </p:cNvSpPr>
          <p:nvPr>
            <p:ph type="body" idx="2"/>
          </p:nvPr>
        </p:nvSpPr>
        <p:spPr>
          <a:xfrm>
            <a:off x="3537114" y="963985"/>
            <a:ext cx="2853600" cy="515191"/>
          </a:xfrm>
        </p:spPr>
        <p:txBody>
          <a:bodyPr/>
          <a:lstStyle/>
          <a:p>
            <a:r>
              <a:rPr lang="en-US" sz="1400"/>
              <a:t> Here’s what the cleaned data frame looks like:</a:t>
            </a:r>
          </a:p>
          <a:p>
            <a:endParaRPr lang="en-US"/>
          </a:p>
        </p:txBody>
      </p:sp>
      <p:sp>
        <p:nvSpPr>
          <p:cNvPr id="8" name="Text Placeholder 5">
            <a:extLst>
              <a:ext uri="{FF2B5EF4-FFF2-40B4-BE49-F238E27FC236}">
                <a16:creationId xmlns:a16="http://schemas.microsoft.com/office/drawing/2014/main" id="{BCB3607F-8311-4935-BDB8-8827348B4B8D}"/>
              </a:ext>
            </a:extLst>
          </p:cNvPr>
          <p:cNvSpPr>
            <a:spLocks noGrp="1"/>
          </p:cNvSpPr>
          <p:nvPr>
            <p:ph type="body" idx="1"/>
          </p:nvPr>
        </p:nvSpPr>
        <p:spPr>
          <a:xfrm>
            <a:off x="120557" y="1011238"/>
            <a:ext cx="2852737" cy="3417887"/>
          </a:xfrm>
        </p:spPr>
        <p:txBody>
          <a:bodyPr/>
          <a:lstStyle/>
          <a:p>
            <a:pPr marL="285750" indent="-285750">
              <a:buFont typeface="Arial" panose="020B0604020202020204" pitchFamily="34" charset="0"/>
              <a:buChar char="•"/>
            </a:pPr>
            <a:r>
              <a:rPr lang="en-US" sz="1400"/>
              <a:t>Data retrieved from 2019 US Census and Google Places API to show poverty rates within 10 Newark zip codes.</a:t>
            </a:r>
          </a:p>
          <a:p>
            <a:pPr marL="285750" indent="-285750">
              <a:buFont typeface="Arial" panose="020B0604020202020204" pitchFamily="34" charset="0"/>
              <a:buChar char="•"/>
            </a:pPr>
            <a:r>
              <a:rPr lang="en-US" sz="1400"/>
              <a:t>Geographic coordinates pulled from main abandoned property data frame.</a:t>
            </a:r>
          </a:p>
          <a:p>
            <a:pPr marL="285750" indent="-285750">
              <a:buFont typeface="Arial" panose="020B0604020202020204" pitchFamily="34" charset="0"/>
              <a:buChar char="•"/>
            </a:pPr>
            <a:r>
              <a:rPr lang="en-US" sz="1400"/>
              <a:t>Coordinates were averaged and then grouped by zip codes, an “alternative” to finding the geographic location of each zip code without using geocoder…</a:t>
            </a:r>
          </a:p>
          <a:p>
            <a:pPr marL="285750" indent="-285750">
              <a:buFont typeface="Arial" panose="020B0604020202020204" pitchFamily="34" charset="0"/>
              <a:buChar char="•"/>
            </a:pPr>
            <a:endParaRPr lang="en-US"/>
          </a:p>
        </p:txBody>
      </p:sp>
      <p:pic>
        <p:nvPicPr>
          <p:cNvPr id="9" name="Picture 8">
            <a:extLst>
              <a:ext uri="{FF2B5EF4-FFF2-40B4-BE49-F238E27FC236}">
                <a16:creationId xmlns:a16="http://schemas.microsoft.com/office/drawing/2014/main" id="{33607DA9-9358-4317-AE1C-F952CA4E8398}"/>
              </a:ext>
            </a:extLst>
          </p:cNvPr>
          <p:cNvPicPr>
            <a:picLocks noChangeAspect="1"/>
          </p:cNvPicPr>
          <p:nvPr/>
        </p:nvPicPr>
        <p:blipFill>
          <a:blip r:embed="rId2"/>
          <a:stretch>
            <a:fillRect/>
          </a:stretch>
        </p:blipFill>
        <p:spPr>
          <a:xfrm>
            <a:off x="3537114" y="1532830"/>
            <a:ext cx="5042621" cy="3417887"/>
          </a:xfrm>
          <a:prstGeom prst="rect">
            <a:avLst/>
          </a:prstGeom>
        </p:spPr>
      </p:pic>
    </p:spTree>
    <p:extLst>
      <p:ext uri="{BB962C8B-B14F-4D97-AF65-F5344CB8AC3E}">
        <p14:creationId xmlns:p14="http://schemas.microsoft.com/office/powerpoint/2010/main" val="1271978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5354-92B8-4FC1-AB95-2B3D77598C58}"/>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AE3A856C-5CA8-48EC-95F7-A659767BED5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1D099640-D11F-488B-9CBF-4C9CC9E1C622}"/>
              </a:ext>
            </a:extLst>
          </p:cNvPr>
          <p:cNvPicPr>
            <a:picLocks noChangeAspect="1"/>
          </p:cNvPicPr>
          <p:nvPr/>
        </p:nvPicPr>
        <p:blipFill>
          <a:blip r:embed="rId2"/>
          <a:stretch>
            <a:fillRect/>
          </a:stretch>
        </p:blipFill>
        <p:spPr>
          <a:xfrm>
            <a:off x="275689" y="82700"/>
            <a:ext cx="8592621" cy="4833350"/>
          </a:xfrm>
          <a:prstGeom prst="rect">
            <a:avLst/>
          </a:prstGeom>
        </p:spPr>
      </p:pic>
    </p:spTree>
    <p:extLst>
      <p:ext uri="{BB962C8B-B14F-4D97-AF65-F5344CB8AC3E}">
        <p14:creationId xmlns:p14="http://schemas.microsoft.com/office/powerpoint/2010/main" val="163685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AB95-E804-459C-87ED-0B8588C7A67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7723371-2AD9-4BFE-9C4D-1399153977A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9B55150-6A86-4CEC-BD9B-D338A337F891}"/>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A124B2FA-9FFA-433B-A20E-C19AF748CE3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617546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AB1A25-D5AC-4777-BF2B-74C1B1B79F4C}"/>
              </a:ext>
            </a:extLst>
          </p:cNvPr>
          <p:cNvSpPr>
            <a:spLocks noGrp="1"/>
          </p:cNvSpPr>
          <p:nvPr>
            <p:ph type="ctrTitle"/>
          </p:nvPr>
        </p:nvSpPr>
        <p:spPr>
          <a:xfrm>
            <a:off x="257201" y="1706931"/>
            <a:ext cx="3638700" cy="1159800"/>
          </a:xfrm>
        </p:spPr>
        <p:txBody>
          <a:bodyPr/>
          <a:lstStyle/>
          <a:p>
            <a:r>
              <a:rPr lang="en-US"/>
              <a:t>Education</a:t>
            </a:r>
          </a:p>
        </p:txBody>
      </p:sp>
      <p:sp>
        <p:nvSpPr>
          <p:cNvPr id="7" name="Subtitle 6">
            <a:extLst>
              <a:ext uri="{FF2B5EF4-FFF2-40B4-BE49-F238E27FC236}">
                <a16:creationId xmlns:a16="http://schemas.microsoft.com/office/drawing/2014/main" id="{BFAB7B7F-A9D0-45CC-80BF-DFDCDF2B30D9}"/>
              </a:ext>
            </a:extLst>
          </p:cNvPr>
          <p:cNvSpPr>
            <a:spLocks noGrp="1"/>
          </p:cNvSpPr>
          <p:nvPr>
            <p:ph type="subTitle" idx="1"/>
          </p:nvPr>
        </p:nvSpPr>
        <p:spPr>
          <a:xfrm>
            <a:off x="481489" y="3024015"/>
            <a:ext cx="3638700" cy="375000"/>
          </a:xfrm>
        </p:spPr>
        <p:txBody>
          <a:bodyPr/>
          <a:lstStyle/>
          <a:p>
            <a:endParaRPr lang="en-US"/>
          </a:p>
        </p:txBody>
      </p:sp>
      <p:sp>
        <p:nvSpPr>
          <p:cNvPr id="5" name="Slide Number Placeholder 4">
            <a:extLst>
              <a:ext uri="{FF2B5EF4-FFF2-40B4-BE49-F238E27FC236}">
                <a16:creationId xmlns:a16="http://schemas.microsoft.com/office/drawing/2014/main" id="{8BB4A707-C038-4DD5-AC02-C85D5CF410FD}"/>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867756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D1B2E8-DF93-484D-8FB0-817A70A3BB1A}"/>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B0642AC1-8A9A-4A74-8E7C-4831CE826DB4}"/>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A8EB68A8-5DB8-4C75-A8AC-49C75D2DA4C3}"/>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433627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CC5B0-5978-43E4-B6DF-A03AEBEC8F8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8B59109-ED8E-4918-85B3-D84233CCCAE8}"/>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5F5069E-7A76-4CCA-9B3F-CC41FC2D990E}"/>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59AD6458-ADB8-411B-8267-12953D1D05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504535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D45729-2B36-4F19-B852-F282A18A265E}"/>
              </a:ext>
            </a:extLst>
          </p:cNvPr>
          <p:cNvSpPr>
            <a:spLocks noGrp="1"/>
          </p:cNvSpPr>
          <p:nvPr>
            <p:ph type="ctrTitle"/>
          </p:nvPr>
        </p:nvSpPr>
        <p:spPr>
          <a:xfrm>
            <a:off x="291708" y="1411950"/>
            <a:ext cx="3638700" cy="1159800"/>
          </a:xfrm>
        </p:spPr>
        <p:txBody>
          <a:bodyPr/>
          <a:lstStyle/>
          <a:p>
            <a:r>
              <a:rPr lang="en-US"/>
              <a:t>Crime in Newark</a:t>
            </a:r>
          </a:p>
        </p:txBody>
      </p:sp>
      <p:sp>
        <p:nvSpPr>
          <p:cNvPr id="7" name="Subtitle 6">
            <a:extLst>
              <a:ext uri="{FF2B5EF4-FFF2-40B4-BE49-F238E27FC236}">
                <a16:creationId xmlns:a16="http://schemas.microsoft.com/office/drawing/2014/main" id="{6DE71470-7D06-4F76-A349-BEA753B968AF}"/>
              </a:ext>
            </a:extLst>
          </p:cNvPr>
          <p:cNvSpPr>
            <a:spLocks noGrp="1"/>
          </p:cNvSpPr>
          <p:nvPr>
            <p:ph type="subTitle" idx="1"/>
          </p:nvPr>
        </p:nvSpPr>
        <p:spPr>
          <a:xfrm>
            <a:off x="291708" y="2635827"/>
            <a:ext cx="3638700" cy="375000"/>
          </a:xfrm>
        </p:spPr>
        <p:txBody>
          <a:bodyPr/>
          <a:lstStyle/>
          <a:p>
            <a:r>
              <a:rPr lang="en-US"/>
              <a:t>Crimes rates 2018, 2019, 2020</a:t>
            </a:r>
          </a:p>
        </p:txBody>
      </p:sp>
      <p:sp>
        <p:nvSpPr>
          <p:cNvPr id="5" name="Slide Number Placeholder 4">
            <a:extLst>
              <a:ext uri="{FF2B5EF4-FFF2-40B4-BE49-F238E27FC236}">
                <a16:creationId xmlns:a16="http://schemas.microsoft.com/office/drawing/2014/main" id="{BC22FA4A-2351-48BE-851B-BE8069119537}"/>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83792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5AFCE-8D05-420E-AE1D-2DB40A52DF9B}"/>
              </a:ext>
            </a:extLst>
          </p:cNvPr>
          <p:cNvSpPr>
            <a:spLocks noGrp="1"/>
          </p:cNvSpPr>
          <p:nvPr>
            <p:ph type="title"/>
          </p:nvPr>
        </p:nvSpPr>
        <p:spPr>
          <a:xfrm>
            <a:off x="429477" y="139462"/>
            <a:ext cx="6107700" cy="396300"/>
          </a:xfrm>
        </p:spPr>
        <p:txBody>
          <a:bodyPr/>
          <a:lstStyle/>
          <a:p>
            <a:r>
              <a:rPr lang="en-US"/>
              <a:t>Crime within Newark </a:t>
            </a:r>
          </a:p>
        </p:txBody>
      </p:sp>
      <p:sp>
        <p:nvSpPr>
          <p:cNvPr id="3" name="Text Placeholder 2">
            <a:extLst>
              <a:ext uri="{FF2B5EF4-FFF2-40B4-BE49-F238E27FC236}">
                <a16:creationId xmlns:a16="http://schemas.microsoft.com/office/drawing/2014/main" id="{C57FEB78-9C01-44D6-B8E8-4976E73A788A}"/>
              </a:ext>
            </a:extLst>
          </p:cNvPr>
          <p:cNvSpPr>
            <a:spLocks noGrp="1"/>
          </p:cNvSpPr>
          <p:nvPr>
            <p:ph type="body" idx="1"/>
          </p:nvPr>
        </p:nvSpPr>
        <p:spPr>
          <a:xfrm>
            <a:off x="106250" y="535762"/>
            <a:ext cx="3544626" cy="1008482"/>
          </a:xfrm>
        </p:spPr>
        <p:txBody>
          <a:bodyPr/>
          <a:lstStyle/>
          <a:p>
            <a:r>
              <a:rPr lang="en-US" sz="1400"/>
              <a:t>Crimes within Newark in 2018 by totals and by murders of the total population</a:t>
            </a:r>
          </a:p>
          <a:p>
            <a:r>
              <a:rPr lang="en-US" sz="1400"/>
              <a:t>Total population of 275221 at the time the study was taken.</a:t>
            </a:r>
          </a:p>
        </p:txBody>
      </p:sp>
      <p:sp>
        <p:nvSpPr>
          <p:cNvPr id="5" name="Slide Number Placeholder 4">
            <a:extLst>
              <a:ext uri="{FF2B5EF4-FFF2-40B4-BE49-F238E27FC236}">
                <a16:creationId xmlns:a16="http://schemas.microsoft.com/office/drawing/2014/main" id="{B39546FB-1195-4805-A936-BBF088B5126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10" name="Picture 9">
            <a:extLst>
              <a:ext uri="{FF2B5EF4-FFF2-40B4-BE49-F238E27FC236}">
                <a16:creationId xmlns:a16="http://schemas.microsoft.com/office/drawing/2014/main" id="{CA40F565-7F1E-4150-996F-9E27C8BDE8F9}"/>
              </a:ext>
            </a:extLst>
          </p:cNvPr>
          <p:cNvPicPr>
            <a:picLocks noChangeAspect="1"/>
          </p:cNvPicPr>
          <p:nvPr/>
        </p:nvPicPr>
        <p:blipFill>
          <a:blip r:embed="rId2"/>
          <a:stretch>
            <a:fillRect/>
          </a:stretch>
        </p:blipFill>
        <p:spPr>
          <a:xfrm>
            <a:off x="3906371" y="708912"/>
            <a:ext cx="5131379" cy="4427590"/>
          </a:xfrm>
          <a:prstGeom prst="rect">
            <a:avLst/>
          </a:prstGeom>
        </p:spPr>
      </p:pic>
      <p:graphicFrame>
        <p:nvGraphicFramePr>
          <p:cNvPr id="12" name="Table 11">
            <a:extLst>
              <a:ext uri="{FF2B5EF4-FFF2-40B4-BE49-F238E27FC236}">
                <a16:creationId xmlns:a16="http://schemas.microsoft.com/office/drawing/2014/main" id="{DC1425E0-F0AF-4377-B6BC-CC0E10E8C7B1}"/>
              </a:ext>
            </a:extLst>
          </p:cNvPr>
          <p:cNvGraphicFramePr>
            <a:graphicFrameLocks noGrp="1"/>
          </p:cNvGraphicFramePr>
          <p:nvPr>
            <p:extLst>
              <p:ext uri="{D42A27DB-BD31-4B8C-83A1-F6EECF244321}">
                <p14:modId xmlns:p14="http://schemas.microsoft.com/office/powerpoint/2010/main" val="219268692"/>
              </p:ext>
            </p:extLst>
          </p:nvPr>
        </p:nvGraphicFramePr>
        <p:xfrm>
          <a:off x="1787820" y="1334018"/>
          <a:ext cx="1924256" cy="3582032"/>
        </p:xfrm>
        <a:graphic>
          <a:graphicData uri="http://schemas.openxmlformats.org/drawingml/2006/table">
            <a:tbl>
              <a:tblPr/>
              <a:tblGrid>
                <a:gridCol w="1195990">
                  <a:extLst>
                    <a:ext uri="{9D8B030D-6E8A-4147-A177-3AD203B41FA5}">
                      <a16:colId xmlns:a16="http://schemas.microsoft.com/office/drawing/2014/main" val="3678820109"/>
                    </a:ext>
                  </a:extLst>
                </a:gridCol>
                <a:gridCol w="728266">
                  <a:extLst>
                    <a:ext uri="{9D8B030D-6E8A-4147-A177-3AD203B41FA5}">
                      <a16:colId xmlns:a16="http://schemas.microsoft.com/office/drawing/2014/main" val="513781847"/>
                    </a:ext>
                  </a:extLst>
                </a:gridCol>
              </a:tblGrid>
              <a:tr h="188528">
                <a:tc>
                  <a:txBody>
                    <a:bodyPr/>
                    <a:lstStyle/>
                    <a:p>
                      <a:pPr algn="l" fontAlgn="b"/>
                      <a:r>
                        <a:rPr lang="en-US" sz="900" b="1" i="0" u="none" strike="noStrike">
                          <a:solidFill>
                            <a:srgbClr val="FFFFFF"/>
                          </a:solidFill>
                          <a:effectLst/>
                          <a:latin typeface="Calibri" panose="020F0502020204030204" pitchFamily="34" charset="0"/>
                        </a:rPr>
                        <a:t>Crimes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900" b="1" i="0" u="none" strike="noStrike">
                          <a:solidFill>
                            <a:srgbClr val="FFFFFF"/>
                          </a:solidFill>
                          <a:effectLst/>
                          <a:latin typeface="Calibri" panose="020F0502020204030204" pitchFamily="34" charset="0"/>
                        </a:rPr>
                        <a:t>Totals</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18359607"/>
                  </a:ext>
                </a:extLst>
              </a:tr>
              <a:tr h="188528">
                <a:tc>
                  <a:txBody>
                    <a:bodyPr/>
                    <a:lstStyle/>
                    <a:p>
                      <a:pPr algn="l" fontAlgn="b"/>
                      <a:r>
                        <a:rPr lang="en-US" sz="900" b="0" i="0" u="none" strike="noStrike">
                          <a:solidFill>
                            <a:srgbClr val="000000"/>
                          </a:solidFill>
                          <a:effectLst/>
                          <a:latin typeface="Calibri" panose="020F0502020204030204" pitchFamily="34" charset="0"/>
                        </a:rPr>
                        <a:t>Murders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a:solidFill>
                            <a:srgbClr val="000000"/>
                          </a:solidFill>
                          <a:effectLst/>
                          <a:latin typeface="Calibri" panose="020F0502020204030204" pitchFamily="34" charset="0"/>
                        </a:rPr>
                        <a:t>96</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265551181"/>
                  </a:ext>
                </a:extLst>
              </a:tr>
              <a:tr h="188528">
                <a:tc>
                  <a:txBody>
                    <a:bodyPr/>
                    <a:lstStyle/>
                    <a:p>
                      <a:pPr algn="l" fontAlgn="b"/>
                      <a:r>
                        <a:rPr lang="en-US" sz="900" b="0" i="0" u="none" strike="noStrike">
                          <a:solidFill>
                            <a:srgbClr val="000000"/>
                          </a:solidFill>
                          <a:effectLst/>
                          <a:latin typeface="Calibri" panose="020F0502020204030204" pitchFamily="34" charset="0"/>
                        </a:rPr>
                        <a:t>Murder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36.89</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44097477"/>
                  </a:ext>
                </a:extLst>
              </a:tr>
              <a:tr h="188528">
                <a:tc>
                  <a:txBody>
                    <a:bodyPr/>
                    <a:lstStyle/>
                    <a:p>
                      <a:pPr algn="l" fontAlgn="b"/>
                      <a:r>
                        <a:rPr lang="en-US" sz="900" b="0" i="0" u="none" strike="noStrike">
                          <a:solidFill>
                            <a:srgbClr val="000000"/>
                          </a:solidFill>
                          <a:effectLst/>
                          <a:latin typeface="Calibri" panose="020F0502020204030204" pitchFamily="34" charset="0"/>
                        </a:rPr>
                        <a:t>Rapes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a:solidFill>
                            <a:srgbClr val="000000"/>
                          </a:solidFill>
                          <a:effectLst/>
                          <a:latin typeface="Calibri" panose="020F0502020204030204" pitchFamily="34" charset="0"/>
                        </a:rPr>
                        <a:t>257</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7911792"/>
                  </a:ext>
                </a:extLst>
              </a:tr>
              <a:tr h="188528">
                <a:tc>
                  <a:txBody>
                    <a:bodyPr/>
                    <a:lstStyle/>
                    <a:p>
                      <a:pPr algn="l" fontAlgn="b"/>
                      <a:r>
                        <a:rPr lang="en-US" sz="900" b="0" i="0" u="none" strike="noStrike">
                          <a:solidFill>
                            <a:srgbClr val="000000"/>
                          </a:solidFill>
                          <a:effectLst/>
                          <a:latin typeface="Calibri" panose="020F0502020204030204" pitchFamily="34" charset="0"/>
                        </a:rPr>
                        <a:t>Rapes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98.76</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902481797"/>
                  </a:ext>
                </a:extLst>
              </a:tr>
              <a:tr h="188528">
                <a:tc>
                  <a:txBody>
                    <a:bodyPr/>
                    <a:lstStyle/>
                    <a:p>
                      <a:pPr algn="l" fontAlgn="b"/>
                      <a:r>
                        <a:rPr lang="en-US" sz="900" b="0" i="0" u="none" strike="noStrike">
                          <a:solidFill>
                            <a:srgbClr val="000000"/>
                          </a:solidFill>
                          <a:effectLst/>
                          <a:latin typeface="Calibri" panose="020F0502020204030204" pitchFamily="34" charset="0"/>
                        </a:rPr>
                        <a:t>Robberies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a:solidFill>
                            <a:srgbClr val="000000"/>
                          </a:solidFill>
                          <a:effectLst/>
                          <a:latin typeface="Calibri" panose="020F0502020204030204" pitchFamily="34" charset="0"/>
                        </a:rPr>
                        <a:t>5892</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333082230"/>
                  </a:ext>
                </a:extLst>
              </a:tr>
              <a:tr h="188528">
                <a:tc>
                  <a:txBody>
                    <a:bodyPr/>
                    <a:lstStyle/>
                    <a:p>
                      <a:pPr algn="l" fontAlgn="b"/>
                      <a:r>
                        <a:rPr lang="en-US" sz="900" b="0" i="0" u="none" strike="noStrike">
                          <a:solidFill>
                            <a:srgbClr val="000000"/>
                          </a:solidFill>
                          <a:effectLst/>
                          <a:latin typeface="Calibri" panose="020F0502020204030204" pitchFamily="34" charset="0"/>
                        </a:rPr>
                        <a:t>Robbery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2264.13</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61740030"/>
                  </a:ext>
                </a:extLst>
              </a:tr>
              <a:tr h="188528">
                <a:tc>
                  <a:txBody>
                    <a:bodyPr/>
                    <a:lstStyle/>
                    <a:p>
                      <a:pPr algn="l" fontAlgn="b"/>
                      <a:r>
                        <a:rPr lang="en-US" sz="900" b="0" i="0" u="none" strike="noStrike">
                          <a:solidFill>
                            <a:srgbClr val="000000"/>
                          </a:solidFill>
                          <a:effectLst/>
                          <a:latin typeface="Calibri" panose="020F0502020204030204" pitchFamily="34" charset="0"/>
                        </a:rPr>
                        <a:t>Assaults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a:solidFill>
                            <a:srgbClr val="000000"/>
                          </a:solidFill>
                          <a:effectLst/>
                          <a:latin typeface="Calibri" panose="020F0502020204030204" pitchFamily="34" charset="0"/>
                        </a:rPr>
                        <a:t>3977</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456503690"/>
                  </a:ext>
                </a:extLst>
              </a:tr>
              <a:tr h="188528">
                <a:tc>
                  <a:txBody>
                    <a:bodyPr/>
                    <a:lstStyle/>
                    <a:p>
                      <a:pPr algn="l" fontAlgn="b"/>
                      <a:r>
                        <a:rPr lang="en-US" sz="900" b="0" i="0" u="none" strike="noStrike">
                          <a:solidFill>
                            <a:srgbClr val="000000"/>
                          </a:solidFill>
                          <a:effectLst/>
                          <a:latin typeface="Calibri" panose="020F0502020204030204" pitchFamily="34" charset="0"/>
                        </a:rPr>
                        <a:t>Assaults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1528.25</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35492762"/>
                  </a:ext>
                </a:extLst>
              </a:tr>
              <a:tr h="188528">
                <a:tc>
                  <a:txBody>
                    <a:bodyPr/>
                    <a:lstStyle/>
                    <a:p>
                      <a:pPr algn="l" fontAlgn="b"/>
                      <a:r>
                        <a:rPr lang="en-US" sz="900" b="0" i="0" u="none" strike="noStrike">
                          <a:solidFill>
                            <a:srgbClr val="000000"/>
                          </a:solidFill>
                          <a:effectLst/>
                          <a:latin typeface="Calibri" panose="020F0502020204030204" pitchFamily="34" charset="0"/>
                        </a:rPr>
                        <a:t>Burglaries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a:solidFill>
                            <a:srgbClr val="000000"/>
                          </a:solidFill>
                          <a:effectLst/>
                          <a:latin typeface="Calibri" panose="020F0502020204030204" pitchFamily="34" charset="0"/>
                        </a:rPr>
                        <a:t>6879</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58092645"/>
                  </a:ext>
                </a:extLst>
              </a:tr>
              <a:tr h="188528">
                <a:tc>
                  <a:txBody>
                    <a:bodyPr/>
                    <a:lstStyle/>
                    <a:p>
                      <a:pPr algn="l" fontAlgn="b"/>
                      <a:r>
                        <a:rPr lang="en-US" sz="900" b="0" i="0" u="none" strike="noStrike">
                          <a:solidFill>
                            <a:srgbClr val="000000"/>
                          </a:solidFill>
                          <a:effectLst/>
                          <a:latin typeface="Calibri" panose="020F0502020204030204" pitchFamily="34" charset="0"/>
                        </a:rPr>
                        <a:t>Burglaries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2643.41</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16453756"/>
                  </a:ext>
                </a:extLst>
              </a:tr>
              <a:tr h="188528">
                <a:tc>
                  <a:txBody>
                    <a:bodyPr/>
                    <a:lstStyle/>
                    <a:p>
                      <a:pPr algn="l" fontAlgn="b"/>
                      <a:r>
                        <a:rPr lang="en-US" sz="900" b="0" i="0" u="none" strike="noStrike">
                          <a:solidFill>
                            <a:srgbClr val="000000"/>
                          </a:solidFill>
                          <a:effectLst/>
                          <a:latin typeface="Calibri" panose="020F0502020204030204" pitchFamily="34" charset="0"/>
                        </a:rPr>
                        <a:t>larcenies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a:solidFill>
                            <a:srgbClr val="000000"/>
                          </a:solidFill>
                          <a:effectLst/>
                          <a:latin typeface="Calibri" panose="020F0502020204030204" pitchFamily="34" charset="0"/>
                        </a:rPr>
                        <a:t>10420</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221390851"/>
                  </a:ext>
                </a:extLst>
              </a:tr>
              <a:tr h="188528">
                <a:tc>
                  <a:txBody>
                    <a:bodyPr/>
                    <a:lstStyle/>
                    <a:p>
                      <a:pPr algn="l" fontAlgn="b"/>
                      <a:r>
                        <a:rPr lang="en-US" sz="900" b="0" i="0" u="none" strike="noStrike">
                          <a:solidFill>
                            <a:srgbClr val="000000"/>
                          </a:solidFill>
                          <a:effectLst/>
                          <a:latin typeface="Calibri" panose="020F0502020204030204" pitchFamily="34" charset="0"/>
                        </a:rPr>
                        <a:t>Larcenies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4004.12</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975470344"/>
                  </a:ext>
                </a:extLst>
              </a:tr>
              <a:tr h="188528">
                <a:tc>
                  <a:txBody>
                    <a:bodyPr/>
                    <a:lstStyle/>
                    <a:p>
                      <a:pPr algn="l" fontAlgn="b"/>
                      <a:r>
                        <a:rPr lang="en-US" sz="900" b="0" i="0" u="none" strike="noStrike">
                          <a:solidFill>
                            <a:srgbClr val="000000"/>
                          </a:solidFill>
                          <a:effectLst/>
                          <a:latin typeface="Calibri" panose="020F0502020204030204" pitchFamily="34" charset="0"/>
                        </a:rPr>
                        <a:t>AutoTheft</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a:solidFill>
                            <a:srgbClr val="000000"/>
                          </a:solidFill>
                          <a:effectLst/>
                          <a:latin typeface="Calibri" panose="020F0502020204030204" pitchFamily="34" charset="0"/>
                        </a:rPr>
                        <a:t>10993</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590705352"/>
                  </a:ext>
                </a:extLst>
              </a:tr>
              <a:tr h="188528">
                <a:tc>
                  <a:txBody>
                    <a:bodyPr/>
                    <a:lstStyle/>
                    <a:p>
                      <a:pPr algn="l" fontAlgn="b"/>
                      <a:r>
                        <a:rPr lang="en-US" sz="900" b="0" i="0" u="none" strike="noStrike">
                          <a:solidFill>
                            <a:srgbClr val="000000"/>
                          </a:solidFill>
                          <a:effectLst/>
                          <a:latin typeface="Calibri" panose="020F0502020204030204" pitchFamily="34" charset="0"/>
                        </a:rPr>
                        <a:t>AutoTheft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4224.31</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195383355"/>
                  </a:ext>
                </a:extLst>
              </a:tr>
              <a:tr h="188528">
                <a:tc>
                  <a:txBody>
                    <a:bodyPr/>
                    <a:lstStyle/>
                    <a:p>
                      <a:pPr algn="l" fontAlgn="b"/>
                      <a:r>
                        <a:rPr lang="en-US" sz="900" b="0" i="0" u="none" strike="noStrike">
                          <a:solidFill>
                            <a:srgbClr val="000000"/>
                          </a:solidFill>
                          <a:effectLst/>
                          <a:latin typeface="Calibri" panose="020F0502020204030204" pitchFamily="34" charset="0"/>
                        </a:rPr>
                        <a:t>Arsons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a:solidFill>
                            <a:srgbClr val="000000"/>
                          </a:solidFill>
                          <a:effectLst/>
                          <a:latin typeface="Calibri" panose="020F0502020204030204" pitchFamily="34" charset="0"/>
                        </a:rPr>
                        <a:t>184</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55247743"/>
                  </a:ext>
                </a:extLst>
              </a:tr>
              <a:tr h="188528">
                <a:tc>
                  <a:txBody>
                    <a:bodyPr/>
                    <a:lstStyle/>
                    <a:p>
                      <a:pPr algn="l" fontAlgn="b"/>
                      <a:r>
                        <a:rPr lang="en-US" sz="900" b="0" i="0" u="none" strike="noStrike">
                          <a:solidFill>
                            <a:srgbClr val="000000"/>
                          </a:solidFill>
                          <a:effectLst/>
                          <a:latin typeface="Calibri" panose="020F0502020204030204" pitchFamily="34" charset="0"/>
                        </a:rPr>
                        <a:t>Arsons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70.71</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56782528"/>
                  </a:ext>
                </a:extLst>
              </a:tr>
              <a:tr h="188528">
                <a:tc>
                  <a:txBody>
                    <a:bodyPr/>
                    <a:lstStyle/>
                    <a:p>
                      <a:pPr algn="l" fontAlgn="b"/>
                      <a:r>
                        <a:rPr lang="en-US" sz="900" b="0" i="0" u="none" strike="noStrike">
                          <a:solidFill>
                            <a:srgbClr val="000000"/>
                          </a:solidFill>
                          <a:effectLst/>
                          <a:latin typeface="Calibri" panose="020F0502020204030204" pitchFamily="34" charset="0"/>
                        </a:rPr>
                        <a:t>Violent Crime</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a:solidFill>
                            <a:srgbClr val="000000"/>
                          </a:solidFill>
                          <a:effectLst/>
                          <a:latin typeface="Calibri" panose="020F0502020204030204" pitchFamily="34" charset="0"/>
                        </a:rPr>
                        <a:t>3928.03</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59051119"/>
                  </a:ext>
                </a:extLst>
              </a:tr>
              <a:tr h="188528">
                <a:tc>
                  <a:txBody>
                    <a:bodyPr/>
                    <a:lstStyle/>
                    <a:p>
                      <a:pPr algn="l" fontAlgn="b"/>
                      <a:r>
                        <a:rPr lang="en-US" sz="900" b="0" i="0" u="none" strike="noStrike">
                          <a:solidFill>
                            <a:srgbClr val="000000"/>
                          </a:solidFill>
                          <a:effectLst/>
                          <a:latin typeface="Calibri" panose="020F0502020204030204" pitchFamily="34" charset="0"/>
                        </a:rPr>
                        <a:t>Non-Violent </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10942.54</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27325238"/>
                  </a:ext>
                </a:extLst>
              </a:tr>
            </a:tbl>
          </a:graphicData>
        </a:graphic>
      </p:graphicFrame>
    </p:spTree>
    <p:extLst>
      <p:ext uri="{BB962C8B-B14F-4D97-AF65-F5344CB8AC3E}">
        <p14:creationId xmlns:p14="http://schemas.microsoft.com/office/powerpoint/2010/main" val="458105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035D-8287-4F9F-B3A3-E004C7E369E8}"/>
              </a:ext>
            </a:extLst>
          </p:cNvPr>
          <p:cNvSpPr>
            <a:spLocks noGrp="1"/>
          </p:cNvSpPr>
          <p:nvPr>
            <p:ph type="ctrTitle"/>
          </p:nvPr>
        </p:nvSpPr>
        <p:spPr/>
        <p:txBody>
          <a:bodyPr/>
          <a:lstStyle/>
          <a:p>
            <a:r>
              <a:rPr lang="en-US"/>
              <a:t>Project Info</a:t>
            </a:r>
          </a:p>
        </p:txBody>
      </p:sp>
      <p:sp>
        <p:nvSpPr>
          <p:cNvPr id="3" name="Subtitle 2">
            <a:extLst>
              <a:ext uri="{FF2B5EF4-FFF2-40B4-BE49-F238E27FC236}">
                <a16:creationId xmlns:a16="http://schemas.microsoft.com/office/drawing/2014/main" id="{AA9FAA1A-16CE-4F88-B89F-27098A7B317B}"/>
              </a:ext>
            </a:extLst>
          </p:cNvPr>
          <p:cNvSpPr>
            <a:spLocks noGrp="1"/>
          </p:cNvSpPr>
          <p:nvPr>
            <p:ph type="subTitle" idx="1"/>
          </p:nvPr>
        </p:nvSpPr>
        <p:spPr>
          <a:xfrm>
            <a:off x="282388" y="4300725"/>
            <a:ext cx="3906812" cy="452810"/>
          </a:xfrm>
        </p:spPr>
        <p:txBody>
          <a:bodyPr/>
          <a:lstStyle/>
          <a:p>
            <a:r>
              <a:rPr lang="en-US"/>
              <a:t>Quick Overview of Project Objectives</a:t>
            </a:r>
          </a:p>
        </p:txBody>
      </p:sp>
    </p:spTree>
    <p:extLst>
      <p:ext uri="{BB962C8B-B14F-4D97-AF65-F5344CB8AC3E}">
        <p14:creationId xmlns:p14="http://schemas.microsoft.com/office/powerpoint/2010/main" val="1072503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9ED0-6515-4B66-9CE0-7A81E525B0DD}"/>
              </a:ext>
            </a:extLst>
          </p:cNvPr>
          <p:cNvSpPr>
            <a:spLocks noGrp="1"/>
          </p:cNvSpPr>
          <p:nvPr>
            <p:ph type="title"/>
          </p:nvPr>
        </p:nvSpPr>
        <p:spPr>
          <a:xfrm>
            <a:off x="449647" y="87447"/>
            <a:ext cx="6107700" cy="396300"/>
          </a:xfrm>
        </p:spPr>
        <p:txBody>
          <a:bodyPr/>
          <a:lstStyle/>
          <a:p>
            <a:r>
              <a:rPr lang="en-US"/>
              <a:t>Crime Percentages 2018, 2019, 2020</a:t>
            </a:r>
          </a:p>
        </p:txBody>
      </p:sp>
      <p:pic>
        <p:nvPicPr>
          <p:cNvPr id="6" name="Picture 5">
            <a:extLst>
              <a:ext uri="{FF2B5EF4-FFF2-40B4-BE49-F238E27FC236}">
                <a16:creationId xmlns:a16="http://schemas.microsoft.com/office/drawing/2014/main" id="{3786D519-1C6B-438B-BB7F-92BAB202A45D}"/>
              </a:ext>
            </a:extLst>
          </p:cNvPr>
          <p:cNvPicPr>
            <a:picLocks noChangeAspect="1"/>
          </p:cNvPicPr>
          <p:nvPr/>
        </p:nvPicPr>
        <p:blipFill>
          <a:blip r:embed="rId2"/>
          <a:stretch>
            <a:fillRect/>
          </a:stretch>
        </p:blipFill>
        <p:spPr>
          <a:xfrm>
            <a:off x="3068203" y="2135906"/>
            <a:ext cx="3007594" cy="3007594"/>
          </a:xfrm>
          <a:prstGeom prst="rect">
            <a:avLst/>
          </a:prstGeom>
        </p:spPr>
      </p:pic>
      <p:sp>
        <p:nvSpPr>
          <p:cNvPr id="5" name="Slide Number Placeholder 4">
            <a:extLst>
              <a:ext uri="{FF2B5EF4-FFF2-40B4-BE49-F238E27FC236}">
                <a16:creationId xmlns:a16="http://schemas.microsoft.com/office/drawing/2014/main" id="{D83E603D-24BA-4941-876F-CDE6E97C6F9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7" name="Picture 6">
            <a:extLst>
              <a:ext uri="{FF2B5EF4-FFF2-40B4-BE49-F238E27FC236}">
                <a16:creationId xmlns:a16="http://schemas.microsoft.com/office/drawing/2014/main" id="{F1B9DE9F-10D2-48B9-8973-50AFB09883CA}"/>
              </a:ext>
            </a:extLst>
          </p:cNvPr>
          <p:cNvPicPr>
            <a:picLocks noChangeAspect="1"/>
          </p:cNvPicPr>
          <p:nvPr/>
        </p:nvPicPr>
        <p:blipFill>
          <a:blip r:embed="rId3"/>
          <a:stretch>
            <a:fillRect/>
          </a:stretch>
        </p:blipFill>
        <p:spPr>
          <a:xfrm>
            <a:off x="81519" y="2054385"/>
            <a:ext cx="3089115" cy="3089115"/>
          </a:xfrm>
          <a:prstGeom prst="rect">
            <a:avLst/>
          </a:prstGeom>
        </p:spPr>
      </p:pic>
      <p:pic>
        <p:nvPicPr>
          <p:cNvPr id="8" name="Picture 7">
            <a:extLst>
              <a:ext uri="{FF2B5EF4-FFF2-40B4-BE49-F238E27FC236}">
                <a16:creationId xmlns:a16="http://schemas.microsoft.com/office/drawing/2014/main" id="{2C264298-D7F8-4531-80D8-A57FB289A8A2}"/>
              </a:ext>
            </a:extLst>
          </p:cNvPr>
          <p:cNvPicPr>
            <a:picLocks noChangeAspect="1"/>
          </p:cNvPicPr>
          <p:nvPr/>
        </p:nvPicPr>
        <p:blipFill>
          <a:blip r:embed="rId4"/>
          <a:stretch>
            <a:fillRect/>
          </a:stretch>
        </p:blipFill>
        <p:spPr>
          <a:xfrm>
            <a:off x="6054888" y="2090476"/>
            <a:ext cx="3007593" cy="2825574"/>
          </a:xfrm>
          <a:prstGeom prst="rect">
            <a:avLst/>
          </a:prstGeom>
        </p:spPr>
      </p:pic>
      <p:graphicFrame>
        <p:nvGraphicFramePr>
          <p:cNvPr id="14" name="Table 14">
            <a:extLst>
              <a:ext uri="{FF2B5EF4-FFF2-40B4-BE49-F238E27FC236}">
                <a16:creationId xmlns:a16="http://schemas.microsoft.com/office/drawing/2014/main" id="{F0FA8517-1CA0-46E1-954C-158341F8B172}"/>
              </a:ext>
            </a:extLst>
          </p:cNvPr>
          <p:cNvGraphicFramePr>
            <a:graphicFrameLocks noGrp="1"/>
          </p:cNvGraphicFramePr>
          <p:nvPr>
            <p:extLst>
              <p:ext uri="{D42A27DB-BD31-4B8C-83A1-F6EECF244321}">
                <p14:modId xmlns:p14="http://schemas.microsoft.com/office/powerpoint/2010/main" val="2465642037"/>
              </p:ext>
            </p:extLst>
          </p:nvPr>
        </p:nvGraphicFramePr>
        <p:xfrm>
          <a:off x="81520" y="529112"/>
          <a:ext cx="7603474" cy="1360866"/>
        </p:xfrm>
        <a:graphic>
          <a:graphicData uri="http://schemas.openxmlformats.org/drawingml/2006/table">
            <a:tbl>
              <a:tblPr firstRow="1" bandRow="1">
                <a:tableStyleId>{6B5681E7-3F6B-493A-A081-50176DB923CF}</a:tableStyleId>
              </a:tblPr>
              <a:tblGrid>
                <a:gridCol w="915359">
                  <a:extLst>
                    <a:ext uri="{9D8B030D-6E8A-4147-A177-3AD203B41FA5}">
                      <a16:colId xmlns:a16="http://schemas.microsoft.com/office/drawing/2014/main" val="1033682917"/>
                    </a:ext>
                  </a:extLst>
                </a:gridCol>
                <a:gridCol w="915359">
                  <a:extLst>
                    <a:ext uri="{9D8B030D-6E8A-4147-A177-3AD203B41FA5}">
                      <a16:colId xmlns:a16="http://schemas.microsoft.com/office/drawing/2014/main" val="3075476990"/>
                    </a:ext>
                  </a:extLst>
                </a:gridCol>
                <a:gridCol w="915359">
                  <a:extLst>
                    <a:ext uri="{9D8B030D-6E8A-4147-A177-3AD203B41FA5}">
                      <a16:colId xmlns:a16="http://schemas.microsoft.com/office/drawing/2014/main" val="2566849490"/>
                    </a:ext>
                  </a:extLst>
                </a:gridCol>
                <a:gridCol w="915359">
                  <a:extLst>
                    <a:ext uri="{9D8B030D-6E8A-4147-A177-3AD203B41FA5}">
                      <a16:colId xmlns:a16="http://schemas.microsoft.com/office/drawing/2014/main" val="1871349892"/>
                    </a:ext>
                  </a:extLst>
                </a:gridCol>
                <a:gridCol w="915359">
                  <a:extLst>
                    <a:ext uri="{9D8B030D-6E8A-4147-A177-3AD203B41FA5}">
                      <a16:colId xmlns:a16="http://schemas.microsoft.com/office/drawing/2014/main" val="3620079206"/>
                    </a:ext>
                  </a:extLst>
                </a:gridCol>
                <a:gridCol w="915359">
                  <a:extLst>
                    <a:ext uri="{9D8B030D-6E8A-4147-A177-3AD203B41FA5}">
                      <a16:colId xmlns:a16="http://schemas.microsoft.com/office/drawing/2014/main" val="2563446926"/>
                    </a:ext>
                  </a:extLst>
                </a:gridCol>
                <a:gridCol w="915359">
                  <a:extLst>
                    <a:ext uri="{9D8B030D-6E8A-4147-A177-3AD203B41FA5}">
                      <a16:colId xmlns:a16="http://schemas.microsoft.com/office/drawing/2014/main" val="253964852"/>
                    </a:ext>
                  </a:extLst>
                </a:gridCol>
                <a:gridCol w="1195961">
                  <a:extLst>
                    <a:ext uri="{9D8B030D-6E8A-4147-A177-3AD203B41FA5}">
                      <a16:colId xmlns:a16="http://schemas.microsoft.com/office/drawing/2014/main" val="2935409088"/>
                    </a:ext>
                  </a:extLst>
                </a:gridCol>
              </a:tblGrid>
              <a:tr h="402645">
                <a:tc>
                  <a:txBody>
                    <a:bodyPr/>
                    <a:lstStyle/>
                    <a:p>
                      <a:endParaRPr lang="en-US"/>
                    </a:p>
                  </a:txBody>
                  <a:tcPr/>
                </a:tc>
                <a:tc>
                  <a:txBody>
                    <a:bodyPr/>
                    <a:lstStyle/>
                    <a:p>
                      <a:r>
                        <a:rPr lang="en-US" b="1"/>
                        <a:t>Larceny</a:t>
                      </a:r>
                    </a:p>
                  </a:txBody>
                  <a:tcPr/>
                </a:tc>
                <a:tc>
                  <a:txBody>
                    <a:bodyPr/>
                    <a:lstStyle/>
                    <a:p>
                      <a:r>
                        <a:rPr lang="en-US" b="1"/>
                        <a:t>Burglary</a:t>
                      </a:r>
                    </a:p>
                  </a:txBody>
                  <a:tcPr/>
                </a:tc>
                <a:tc>
                  <a:txBody>
                    <a:bodyPr/>
                    <a:lstStyle/>
                    <a:p>
                      <a:r>
                        <a:rPr lang="en-US" b="1"/>
                        <a:t>Assault</a:t>
                      </a:r>
                    </a:p>
                  </a:txBody>
                  <a:tcPr/>
                </a:tc>
                <a:tc>
                  <a:txBody>
                    <a:bodyPr/>
                    <a:lstStyle/>
                    <a:p>
                      <a:r>
                        <a:rPr lang="en-US" b="1"/>
                        <a:t>Robbery</a:t>
                      </a:r>
                    </a:p>
                  </a:txBody>
                  <a:tcPr/>
                </a:tc>
                <a:tc>
                  <a:txBody>
                    <a:bodyPr/>
                    <a:lstStyle/>
                    <a:p>
                      <a:r>
                        <a:rPr lang="en-US" b="1"/>
                        <a:t>Rape</a:t>
                      </a:r>
                    </a:p>
                  </a:txBody>
                  <a:tcPr/>
                </a:tc>
                <a:tc>
                  <a:txBody>
                    <a:bodyPr/>
                    <a:lstStyle/>
                    <a:p>
                      <a:r>
                        <a:rPr lang="en-US" b="1"/>
                        <a:t>Murder</a:t>
                      </a:r>
                    </a:p>
                  </a:txBody>
                  <a:tcPr/>
                </a:tc>
                <a:tc>
                  <a:txBody>
                    <a:bodyPr/>
                    <a:lstStyle/>
                    <a:p>
                      <a:r>
                        <a:rPr lang="en-US" b="1"/>
                        <a:t>Auto Theft</a:t>
                      </a:r>
                    </a:p>
                  </a:txBody>
                  <a:tcPr/>
                </a:tc>
                <a:extLst>
                  <a:ext uri="{0D108BD9-81ED-4DB2-BD59-A6C34878D82A}">
                    <a16:rowId xmlns:a16="http://schemas.microsoft.com/office/drawing/2014/main" val="1602829293"/>
                  </a:ext>
                </a:extLst>
              </a:tr>
              <a:tr h="319407">
                <a:tc>
                  <a:txBody>
                    <a:bodyPr/>
                    <a:lstStyle/>
                    <a:p>
                      <a:r>
                        <a:rPr lang="en-US" b="1"/>
                        <a:t>2018</a:t>
                      </a:r>
                    </a:p>
                  </a:txBody>
                  <a:tcPr/>
                </a:tc>
                <a:tc>
                  <a:txBody>
                    <a:bodyPr/>
                    <a:lstStyle/>
                    <a:p>
                      <a:r>
                        <a:rPr lang="en-US"/>
                        <a:t>37.1%</a:t>
                      </a:r>
                    </a:p>
                  </a:txBody>
                  <a:tcPr/>
                </a:tc>
                <a:tc>
                  <a:txBody>
                    <a:bodyPr/>
                    <a:lstStyle/>
                    <a:p>
                      <a:r>
                        <a:rPr lang="en-US"/>
                        <a:t>10.9%</a:t>
                      </a:r>
                    </a:p>
                  </a:txBody>
                  <a:tcPr/>
                </a:tc>
                <a:tc>
                  <a:txBody>
                    <a:bodyPr/>
                    <a:lstStyle/>
                    <a:p>
                      <a:r>
                        <a:rPr lang="en-US"/>
                        <a:t>19.4%</a:t>
                      </a:r>
                    </a:p>
                  </a:txBody>
                  <a:tcPr/>
                </a:tc>
                <a:tc>
                  <a:txBody>
                    <a:bodyPr/>
                    <a:lstStyle/>
                    <a:p>
                      <a:r>
                        <a:rPr lang="en-US"/>
                        <a:t>10.0%</a:t>
                      </a:r>
                    </a:p>
                  </a:txBody>
                  <a:tcPr/>
                </a:tc>
                <a:tc>
                  <a:txBody>
                    <a:bodyPr/>
                    <a:lstStyle/>
                    <a:p>
                      <a:r>
                        <a:rPr lang="en-US"/>
                        <a:t>1.6%</a:t>
                      </a:r>
                    </a:p>
                  </a:txBody>
                  <a:tcPr/>
                </a:tc>
                <a:tc>
                  <a:txBody>
                    <a:bodyPr/>
                    <a:lstStyle/>
                    <a:p>
                      <a:r>
                        <a:rPr lang="en-US"/>
                        <a:t>1.1%</a:t>
                      </a:r>
                    </a:p>
                  </a:txBody>
                  <a:tcPr/>
                </a:tc>
                <a:tc>
                  <a:txBody>
                    <a:bodyPr/>
                    <a:lstStyle/>
                    <a:p>
                      <a:r>
                        <a:rPr lang="en-US"/>
                        <a:t>19.9%</a:t>
                      </a:r>
                    </a:p>
                  </a:txBody>
                  <a:tcPr/>
                </a:tc>
                <a:extLst>
                  <a:ext uri="{0D108BD9-81ED-4DB2-BD59-A6C34878D82A}">
                    <a16:rowId xmlns:a16="http://schemas.microsoft.com/office/drawing/2014/main" val="4238661488"/>
                  </a:ext>
                </a:extLst>
              </a:tr>
              <a:tr h="319407">
                <a:tc>
                  <a:txBody>
                    <a:bodyPr/>
                    <a:lstStyle/>
                    <a:p>
                      <a:r>
                        <a:rPr lang="en-US" b="1"/>
                        <a:t>2019</a:t>
                      </a:r>
                    </a:p>
                  </a:txBody>
                  <a:tcPr/>
                </a:tc>
                <a:tc>
                  <a:txBody>
                    <a:bodyPr/>
                    <a:lstStyle/>
                    <a:p>
                      <a:r>
                        <a:rPr lang="en-US"/>
                        <a:t>36.3%</a:t>
                      </a:r>
                    </a:p>
                  </a:txBody>
                  <a:tcPr/>
                </a:tc>
                <a:tc>
                  <a:txBody>
                    <a:bodyPr/>
                    <a:lstStyle/>
                    <a:p>
                      <a:r>
                        <a:rPr lang="en-US"/>
                        <a:t>9.2%</a:t>
                      </a:r>
                    </a:p>
                  </a:txBody>
                  <a:tcPr/>
                </a:tc>
                <a:tc>
                  <a:txBody>
                    <a:bodyPr/>
                    <a:lstStyle/>
                    <a:p>
                      <a:r>
                        <a:rPr lang="en-US"/>
                        <a:t>20.9%</a:t>
                      </a:r>
                    </a:p>
                  </a:txBody>
                  <a:tcPr/>
                </a:tc>
                <a:tc>
                  <a:txBody>
                    <a:bodyPr/>
                    <a:lstStyle/>
                    <a:p>
                      <a:r>
                        <a:rPr lang="en-US"/>
                        <a:t>9.2%</a:t>
                      </a:r>
                    </a:p>
                  </a:txBody>
                  <a:tcPr/>
                </a:tc>
                <a:tc>
                  <a:txBody>
                    <a:bodyPr/>
                    <a:lstStyle/>
                    <a:p>
                      <a:r>
                        <a:rPr lang="en-US"/>
                        <a:t>1.5%</a:t>
                      </a:r>
                    </a:p>
                  </a:txBody>
                  <a:tcPr/>
                </a:tc>
                <a:tc>
                  <a:txBody>
                    <a:bodyPr/>
                    <a:lstStyle/>
                    <a:p>
                      <a:r>
                        <a:rPr lang="en-US"/>
                        <a:t>1.2%</a:t>
                      </a:r>
                    </a:p>
                  </a:txBody>
                  <a:tcPr/>
                </a:tc>
                <a:tc>
                  <a:txBody>
                    <a:bodyPr/>
                    <a:lstStyle/>
                    <a:p>
                      <a:r>
                        <a:rPr lang="en-US"/>
                        <a:t>21.7%</a:t>
                      </a:r>
                    </a:p>
                  </a:txBody>
                  <a:tcPr/>
                </a:tc>
                <a:extLst>
                  <a:ext uri="{0D108BD9-81ED-4DB2-BD59-A6C34878D82A}">
                    <a16:rowId xmlns:a16="http://schemas.microsoft.com/office/drawing/2014/main" val="3135782614"/>
                  </a:ext>
                </a:extLst>
              </a:tr>
              <a:tr h="319407">
                <a:tc>
                  <a:txBody>
                    <a:bodyPr/>
                    <a:lstStyle/>
                    <a:p>
                      <a:r>
                        <a:rPr lang="en-US" b="1"/>
                        <a:t>2020</a:t>
                      </a:r>
                    </a:p>
                  </a:txBody>
                  <a:tcPr/>
                </a:tc>
                <a:tc>
                  <a:txBody>
                    <a:bodyPr/>
                    <a:lstStyle/>
                    <a:p>
                      <a:r>
                        <a:rPr lang="en-US"/>
                        <a:t>38.2%</a:t>
                      </a:r>
                    </a:p>
                  </a:txBody>
                  <a:tcPr/>
                </a:tc>
                <a:tc>
                  <a:txBody>
                    <a:bodyPr/>
                    <a:lstStyle/>
                    <a:p>
                      <a:r>
                        <a:rPr lang="en-US"/>
                        <a:t>10.8%</a:t>
                      </a:r>
                    </a:p>
                  </a:txBody>
                  <a:tcPr/>
                </a:tc>
                <a:tc>
                  <a:txBody>
                    <a:bodyPr/>
                    <a:lstStyle/>
                    <a:p>
                      <a:r>
                        <a:rPr lang="en-US"/>
                        <a:t>19.1%</a:t>
                      </a:r>
                    </a:p>
                  </a:txBody>
                  <a:tcPr/>
                </a:tc>
                <a:tc>
                  <a:txBody>
                    <a:bodyPr/>
                    <a:lstStyle/>
                    <a:p>
                      <a:r>
                        <a:rPr lang="en-US"/>
                        <a:t>10.9%</a:t>
                      </a:r>
                    </a:p>
                  </a:txBody>
                  <a:tcPr/>
                </a:tc>
                <a:tc>
                  <a:txBody>
                    <a:bodyPr/>
                    <a:lstStyle/>
                    <a:p>
                      <a:r>
                        <a:rPr lang="en-US"/>
                        <a:t>1.7%</a:t>
                      </a:r>
                    </a:p>
                  </a:txBody>
                  <a:tcPr/>
                </a:tc>
                <a:tc>
                  <a:txBody>
                    <a:bodyPr/>
                    <a:lstStyle/>
                    <a:p>
                      <a:r>
                        <a:rPr lang="en-US"/>
                        <a:t>1.4%</a:t>
                      </a:r>
                    </a:p>
                  </a:txBody>
                  <a:tcPr/>
                </a:tc>
                <a:tc>
                  <a:txBody>
                    <a:bodyPr/>
                    <a:lstStyle/>
                    <a:p>
                      <a:r>
                        <a:rPr lang="en-US"/>
                        <a:t>17.9%</a:t>
                      </a:r>
                    </a:p>
                  </a:txBody>
                  <a:tcPr/>
                </a:tc>
                <a:extLst>
                  <a:ext uri="{0D108BD9-81ED-4DB2-BD59-A6C34878D82A}">
                    <a16:rowId xmlns:a16="http://schemas.microsoft.com/office/drawing/2014/main" val="3756377999"/>
                  </a:ext>
                </a:extLst>
              </a:tr>
            </a:tbl>
          </a:graphicData>
        </a:graphic>
      </p:graphicFrame>
    </p:spTree>
    <p:extLst>
      <p:ext uri="{BB962C8B-B14F-4D97-AF65-F5344CB8AC3E}">
        <p14:creationId xmlns:p14="http://schemas.microsoft.com/office/powerpoint/2010/main" val="3455290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17D7-F1A3-4996-9AF8-E18EA04B785E}"/>
              </a:ext>
            </a:extLst>
          </p:cNvPr>
          <p:cNvSpPr>
            <a:spLocks noGrp="1"/>
          </p:cNvSpPr>
          <p:nvPr>
            <p:ph type="title"/>
          </p:nvPr>
        </p:nvSpPr>
        <p:spPr>
          <a:xfrm>
            <a:off x="550372" y="173200"/>
            <a:ext cx="6107700" cy="396300"/>
          </a:xfrm>
        </p:spPr>
        <p:txBody>
          <a:bodyPr/>
          <a:lstStyle/>
          <a:p>
            <a:r>
              <a:rPr lang="en-US"/>
              <a:t>Total Crimes 2018, 2019, 2020</a:t>
            </a:r>
          </a:p>
        </p:txBody>
      </p:sp>
      <p:sp>
        <p:nvSpPr>
          <p:cNvPr id="5" name="Slide Number Placeholder 4">
            <a:extLst>
              <a:ext uri="{FF2B5EF4-FFF2-40B4-BE49-F238E27FC236}">
                <a16:creationId xmlns:a16="http://schemas.microsoft.com/office/drawing/2014/main" id="{20805CEB-C195-4572-9151-F887668B76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7" name="Picture 6">
            <a:extLst>
              <a:ext uri="{FF2B5EF4-FFF2-40B4-BE49-F238E27FC236}">
                <a16:creationId xmlns:a16="http://schemas.microsoft.com/office/drawing/2014/main" id="{0DDB438B-B91F-4D87-ACFB-3CE4FC0FBE81}"/>
              </a:ext>
            </a:extLst>
          </p:cNvPr>
          <p:cNvPicPr>
            <a:picLocks noChangeAspect="1"/>
          </p:cNvPicPr>
          <p:nvPr/>
        </p:nvPicPr>
        <p:blipFill>
          <a:blip r:embed="rId2"/>
          <a:stretch>
            <a:fillRect/>
          </a:stretch>
        </p:blipFill>
        <p:spPr>
          <a:xfrm>
            <a:off x="154642" y="569499"/>
            <a:ext cx="5977218" cy="4528425"/>
          </a:xfrm>
          <a:prstGeom prst="rect">
            <a:avLst/>
          </a:prstGeom>
        </p:spPr>
      </p:pic>
    </p:spTree>
    <p:extLst>
      <p:ext uri="{BB962C8B-B14F-4D97-AF65-F5344CB8AC3E}">
        <p14:creationId xmlns:p14="http://schemas.microsoft.com/office/powerpoint/2010/main" val="3101402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BE1E3C-35E5-4263-9FA8-0BDCCF9C222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CCC1F0C2-710A-4089-A77B-9FDFBA87F9D2}"/>
              </a:ext>
            </a:extLst>
          </p:cNvPr>
          <p:cNvPicPr>
            <a:picLocks noChangeAspect="1"/>
          </p:cNvPicPr>
          <p:nvPr/>
        </p:nvPicPr>
        <p:blipFill>
          <a:blip r:embed="rId2"/>
          <a:stretch>
            <a:fillRect/>
          </a:stretch>
        </p:blipFill>
        <p:spPr>
          <a:xfrm>
            <a:off x="160726" y="222506"/>
            <a:ext cx="8185524" cy="4604357"/>
          </a:xfrm>
          <a:prstGeom prst="rect">
            <a:avLst/>
          </a:prstGeom>
        </p:spPr>
      </p:pic>
    </p:spTree>
    <p:extLst>
      <p:ext uri="{BB962C8B-B14F-4D97-AF65-F5344CB8AC3E}">
        <p14:creationId xmlns:p14="http://schemas.microsoft.com/office/powerpoint/2010/main" val="3425391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52D28-D820-48E0-A089-AEADEE94C57C}"/>
              </a:ext>
            </a:extLst>
          </p:cNvPr>
          <p:cNvSpPr>
            <a:spLocks noGrp="1"/>
          </p:cNvSpPr>
          <p:nvPr>
            <p:ph type="title"/>
          </p:nvPr>
        </p:nvSpPr>
        <p:spPr>
          <a:xfrm>
            <a:off x="496710" y="65624"/>
            <a:ext cx="6107700" cy="396300"/>
          </a:xfrm>
        </p:spPr>
        <p:txBody>
          <a:bodyPr/>
          <a:lstStyle/>
          <a:p>
            <a:r>
              <a:rPr lang="en-US" sz="2400"/>
              <a:t>Citations</a:t>
            </a:r>
          </a:p>
        </p:txBody>
      </p:sp>
      <p:sp>
        <p:nvSpPr>
          <p:cNvPr id="3" name="Text Placeholder 2">
            <a:extLst>
              <a:ext uri="{FF2B5EF4-FFF2-40B4-BE49-F238E27FC236}">
                <a16:creationId xmlns:a16="http://schemas.microsoft.com/office/drawing/2014/main" id="{03A969A9-655F-4888-92EF-F9A8A5635E4E}"/>
              </a:ext>
            </a:extLst>
          </p:cNvPr>
          <p:cNvSpPr>
            <a:spLocks noGrp="1"/>
          </p:cNvSpPr>
          <p:nvPr>
            <p:ph type="body" idx="1"/>
          </p:nvPr>
        </p:nvSpPr>
        <p:spPr>
          <a:xfrm>
            <a:off x="228650" y="461924"/>
            <a:ext cx="6790715" cy="4508376"/>
          </a:xfrm>
        </p:spPr>
        <p:txBody>
          <a:bodyPr/>
          <a:lstStyle/>
          <a:p>
            <a:endParaRPr lang="en-US" sz="1100" b="1">
              <a:latin typeface="+mj-lt"/>
            </a:endParaRPr>
          </a:p>
          <a:p>
            <a:pPr marL="101600" indent="0">
              <a:buNone/>
            </a:pPr>
            <a:r>
              <a:rPr lang="en" sz="1100">
                <a:latin typeface="+mn-lt"/>
              </a:rPr>
              <a:t>Newark abandoned housing data source</a:t>
            </a:r>
          </a:p>
          <a:p>
            <a:pPr marL="101600" indent="0">
              <a:lnSpc>
                <a:spcPct val="114999"/>
              </a:lnSpc>
              <a:buNone/>
            </a:pPr>
            <a:r>
              <a:rPr lang="en" sz="1100">
                <a:latin typeface="+mn-lt"/>
                <a:hlinkClick r:id="rId2"/>
              </a:rPr>
              <a:t>http://data.ci.newark.nj.us/dataset/abandoned-properties/resource/796e2a01-d459-4574-9a48-23805fe0c3e0</a:t>
            </a:r>
            <a:endParaRPr lang="en-US" sz="1100">
              <a:latin typeface="+mn-lt"/>
            </a:endParaRPr>
          </a:p>
          <a:p>
            <a:pPr marL="101600" indent="0">
              <a:lnSpc>
                <a:spcPct val="114999"/>
              </a:lnSpc>
              <a:buNone/>
            </a:pPr>
            <a:r>
              <a:rPr lang="en-US" sz="1100" b="1">
                <a:latin typeface="+mn-lt"/>
              </a:rPr>
              <a:t>Poverty Data(slides )</a:t>
            </a:r>
            <a:endParaRPr lang="en-US" sz="1100">
              <a:latin typeface="+mn-lt"/>
            </a:endParaRPr>
          </a:p>
          <a:p>
            <a:pPr marL="101600" indent="0">
              <a:buNone/>
            </a:pPr>
            <a:r>
              <a:rPr lang="en-US" sz="1100" b="0" i="0">
                <a:solidFill>
                  <a:srgbClr val="1D1C1D"/>
                </a:solidFill>
                <a:effectLst/>
                <a:latin typeface="+mn-lt"/>
              </a:rPr>
              <a:t>2019 American Community Survey 5-Year 	. </a:t>
            </a:r>
            <a:r>
              <a:rPr lang="en-US" sz="1100" b="0" i="0" u="none" strike="noStrike">
                <a:effectLst/>
                <a:latin typeface="+mn-lt"/>
                <a:hlinkClick r:id="rId3"/>
              </a:rPr>
              <a:t>https://api.census.gov/data/2019/acs/acs5?get=NAME,group(B01001)&amp;for=us:1</a:t>
            </a:r>
            <a:endParaRPr lang="en-US" sz="1100" b="0" i="0" u="none" strike="noStrike">
              <a:effectLst/>
              <a:latin typeface="+mn-lt"/>
            </a:endParaRPr>
          </a:p>
          <a:p>
            <a:endParaRPr lang="en-US" sz="1100">
              <a:latin typeface="+mn-lt"/>
            </a:endParaRPr>
          </a:p>
          <a:p>
            <a:pPr marL="101600" indent="0">
              <a:buNone/>
            </a:pPr>
            <a:r>
              <a:rPr lang="en-US" sz="1100" b="0" i="0">
                <a:solidFill>
                  <a:srgbClr val="1D1C1D"/>
                </a:solidFill>
                <a:effectLst/>
                <a:latin typeface="+mn-lt"/>
              </a:rPr>
              <a:t>Newark Land Bank. (copyright 2021). </a:t>
            </a:r>
            <a:r>
              <a:rPr lang="en-US" sz="1100" b="0" i="0" u="none" strike="noStrike">
                <a:effectLst/>
                <a:latin typeface="+mn-lt"/>
                <a:hlinkClick r:id="rId4"/>
              </a:rPr>
              <a:t>https://landbank.investnewark.org/</a:t>
            </a:r>
            <a:endParaRPr lang="en-US" sz="1100" b="0" i="0" u="none" strike="noStrike">
              <a:effectLst/>
              <a:latin typeface="+mn-lt"/>
            </a:endParaRPr>
          </a:p>
          <a:p>
            <a:pPr marL="101600" indent="0">
              <a:buNone/>
            </a:pPr>
            <a:r>
              <a:rPr lang="en-US" sz="1100" b="0" i="0" u="sng" strike="noStrike">
                <a:solidFill>
                  <a:schemeClr val="tx1"/>
                </a:solidFill>
                <a:effectLst/>
                <a:latin typeface="+mn-lt"/>
                <a:hlinkClick r:id="rId5">
                  <a:extLst>
                    <a:ext uri="{A12FA001-AC4F-418D-AE19-62706E023703}">
                      <ahyp:hlinkClr xmlns:ahyp="http://schemas.microsoft.com/office/drawing/2018/hyperlinkcolor" val="tx"/>
                    </a:ext>
                  </a:extLst>
                </a:hlinkClick>
              </a:rPr>
              <a:t>City of Newark Open Data. </a:t>
            </a:r>
            <a:r>
              <a:rPr lang="en-US" sz="1100" b="0" i="0" u="none" strike="noStrike">
                <a:solidFill>
                  <a:srgbClr val="6611CC"/>
                </a:solidFill>
                <a:effectLst/>
                <a:latin typeface="+mn-lt"/>
                <a:hlinkClick r:id="rId5">
                  <a:extLst>
                    <a:ext uri="{A12FA001-AC4F-418D-AE19-62706E023703}">
                      <ahyp:hlinkClr xmlns:ahyp="http://schemas.microsoft.com/office/drawing/2018/hyperlinkcolor" val="tx"/>
                    </a:ext>
                  </a:extLst>
                </a:hlinkClick>
              </a:rPr>
              <a:t>http://data.ci.newark.nj.us/dataset/abandoned-properties</a:t>
            </a:r>
            <a:endParaRPr lang="en-US" sz="1100" b="1" i="0" u="none" strike="noStrike">
              <a:effectLst/>
              <a:latin typeface="+mn-lt"/>
            </a:endParaRPr>
          </a:p>
          <a:p>
            <a:endParaRPr lang="en-US" sz="1100" b="1">
              <a:latin typeface="+mn-lt"/>
            </a:endParaRPr>
          </a:p>
          <a:p>
            <a:pPr marL="101600" indent="0">
              <a:buNone/>
            </a:pPr>
            <a:r>
              <a:rPr lang="en-US" sz="1100" b="1">
                <a:latin typeface="+mn-lt"/>
              </a:rPr>
              <a:t>Crime Data(slides ):</a:t>
            </a:r>
          </a:p>
          <a:p>
            <a:pPr marL="101600" indent="0">
              <a:buNone/>
            </a:pPr>
            <a:r>
              <a:rPr lang="en-US" sz="1100" b="0" i="0">
                <a:solidFill>
                  <a:srgbClr val="444444"/>
                </a:solidFill>
                <a:effectLst/>
                <a:latin typeface="+mn-lt"/>
              </a:rPr>
              <a:t>New Jersey State Police, (copyright 2007-2021),</a:t>
            </a:r>
            <a:r>
              <a:rPr lang="en-US" sz="1100" u="sng">
                <a:latin typeface="+mn-lt"/>
              </a:rPr>
              <a:t>Uniform Crime Reports, </a:t>
            </a:r>
            <a:r>
              <a:rPr lang="en-US" sz="1100">
                <a:latin typeface="+mn-lt"/>
              </a:rPr>
              <a:t>	</a:t>
            </a:r>
            <a:r>
              <a:rPr lang="en-US" sz="1100">
                <a:latin typeface="+mn-lt"/>
                <a:hlinkClick r:id="rId6"/>
              </a:rPr>
              <a:t>https://www.njsp.org/ucr/uniform-crime-reports.shtml</a:t>
            </a:r>
            <a:endParaRPr lang="en-US" sz="1100">
              <a:latin typeface="+mn-lt"/>
            </a:endParaRPr>
          </a:p>
          <a:p>
            <a:pPr marL="101600" indent="0">
              <a:buNone/>
            </a:pPr>
            <a:r>
              <a:rPr lang="en-US" sz="1100">
                <a:latin typeface="+mn-lt"/>
              </a:rPr>
              <a:t>Communities and Crime Unnormalized Data Set. </a:t>
            </a:r>
            <a:r>
              <a:rPr lang="en-US" sz="1100">
                <a:latin typeface="+mn-lt"/>
                <a:hlinkClick r:id="rId7"/>
              </a:rPr>
              <a:t>http://archive.ics.uci.edu/ml/machine-learning-databases/00211/</a:t>
            </a:r>
            <a:endParaRPr lang="en-US" sz="1100">
              <a:latin typeface="+mn-lt"/>
            </a:endParaRPr>
          </a:p>
          <a:p>
            <a:endParaRPr lang="en-US" sz="1400">
              <a:latin typeface="+mj-lt"/>
            </a:endParaRPr>
          </a:p>
        </p:txBody>
      </p:sp>
      <p:sp>
        <p:nvSpPr>
          <p:cNvPr id="5" name="Slide Number Placeholder 4">
            <a:extLst>
              <a:ext uri="{FF2B5EF4-FFF2-40B4-BE49-F238E27FC236}">
                <a16:creationId xmlns:a16="http://schemas.microsoft.com/office/drawing/2014/main" id="{C8AB5FC7-9983-42F4-BBDC-916EF5982D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03633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91C2A2-AD82-4FE6-BD8D-53A48F4B9C71}"/>
              </a:ext>
            </a:extLst>
          </p:cNvPr>
          <p:cNvSpPr>
            <a:spLocks noGrp="1"/>
          </p:cNvSpPr>
          <p:nvPr>
            <p:ph type="title"/>
          </p:nvPr>
        </p:nvSpPr>
        <p:spPr>
          <a:xfrm>
            <a:off x="475588" y="371350"/>
            <a:ext cx="6107700" cy="396300"/>
          </a:xfrm>
        </p:spPr>
        <p:txBody>
          <a:bodyPr/>
          <a:lstStyle/>
          <a:p>
            <a:r>
              <a:rPr lang="en-US"/>
              <a:t>Abandoned Housing Effect Abstract:</a:t>
            </a:r>
          </a:p>
        </p:txBody>
      </p:sp>
      <p:sp>
        <p:nvSpPr>
          <p:cNvPr id="5" name="Text Placeholder 4">
            <a:extLst>
              <a:ext uri="{FF2B5EF4-FFF2-40B4-BE49-F238E27FC236}">
                <a16:creationId xmlns:a16="http://schemas.microsoft.com/office/drawing/2014/main" id="{5508EBF9-11DA-4686-B33C-EABF95B8725C}"/>
              </a:ext>
            </a:extLst>
          </p:cNvPr>
          <p:cNvSpPr>
            <a:spLocks noGrp="1"/>
          </p:cNvSpPr>
          <p:nvPr>
            <p:ph type="body" idx="1"/>
          </p:nvPr>
        </p:nvSpPr>
        <p:spPr>
          <a:xfrm>
            <a:off x="400675" y="961465"/>
            <a:ext cx="6248895" cy="3810685"/>
          </a:xfrm>
        </p:spPr>
        <p:txBody>
          <a:bodyPr/>
          <a:lstStyle/>
          <a:p>
            <a:pPr marL="101600" indent="0">
              <a:buNone/>
            </a:pPr>
            <a:r>
              <a:rPr lang="en-US"/>
              <a:t>There are multiple abandoned and vacant buildings within the city limits of Newark, NJ. Through this project, we will examine the overall city statistics of crime, education, and demographics and then find the total number of abandoned and vacation buildings.  We want to see how the different zip codes within Newark vary by crime, education, and demographics and how many abandoned and vacant buildings each one has.  </a:t>
            </a:r>
          </a:p>
          <a:p>
            <a:pPr marL="101600" indent="0">
              <a:buNone/>
            </a:pPr>
            <a:endParaRPr lang="en-US"/>
          </a:p>
        </p:txBody>
      </p:sp>
    </p:spTree>
    <p:extLst>
      <p:ext uri="{BB962C8B-B14F-4D97-AF65-F5344CB8AC3E}">
        <p14:creationId xmlns:p14="http://schemas.microsoft.com/office/powerpoint/2010/main" val="3476729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2346-E6B0-4E9E-94B9-2DE0F7BFCAE0}"/>
              </a:ext>
            </a:extLst>
          </p:cNvPr>
          <p:cNvSpPr>
            <a:spLocks noGrp="1"/>
          </p:cNvSpPr>
          <p:nvPr>
            <p:ph type="title"/>
          </p:nvPr>
        </p:nvSpPr>
        <p:spPr>
          <a:xfrm>
            <a:off x="550500" y="322771"/>
            <a:ext cx="6107700" cy="396300"/>
          </a:xfrm>
        </p:spPr>
        <p:txBody>
          <a:bodyPr/>
          <a:lstStyle/>
          <a:p>
            <a:pPr algn="ctr"/>
            <a:r>
              <a:rPr lang="en-US"/>
              <a:t>Map of Newark City Limits</a:t>
            </a:r>
          </a:p>
        </p:txBody>
      </p:sp>
      <p:sp>
        <p:nvSpPr>
          <p:cNvPr id="5" name="Slide Number Placeholder 4">
            <a:extLst>
              <a:ext uri="{FF2B5EF4-FFF2-40B4-BE49-F238E27FC236}">
                <a16:creationId xmlns:a16="http://schemas.microsoft.com/office/drawing/2014/main" id="{CC4830CC-5780-4A17-A0BA-471628E79B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pic>
        <p:nvPicPr>
          <p:cNvPr id="6" name="Picture 5">
            <a:extLst>
              <a:ext uri="{FF2B5EF4-FFF2-40B4-BE49-F238E27FC236}">
                <a16:creationId xmlns:a16="http://schemas.microsoft.com/office/drawing/2014/main" id="{CDCBBF79-535D-4411-B3B7-D575311095CF}"/>
              </a:ext>
            </a:extLst>
          </p:cNvPr>
          <p:cNvPicPr>
            <a:picLocks noChangeAspect="1"/>
          </p:cNvPicPr>
          <p:nvPr/>
        </p:nvPicPr>
        <p:blipFill>
          <a:blip r:embed="rId2"/>
          <a:stretch>
            <a:fillRect/>
          </a:stretch>
        </p:blipFill>
        <p:spPr>
          <a:xfrm>
            <a:off x="793884" y="894187"/>
            <a:ext cx="5620931" cy="3879477"/>
          </a:xfrm>
          <a:prstGeom prst="rect">
            <a:avLst/>
          </a:prstGeom>
        </p:spPr>
      </p:pic>
      <p:sp>
        <p:nvSpPr>
          <p:cNvPr id="8" name="TextBox 7">
            <a:extLst>
              <a:ext uri="{FF2B5EF4-FFF2-40B4-BE49-F238E27FC236}">
                <a16:creationId xmlns:a16="http://schemas.microsoft.com/office/drawing/2014/main" id="{0B373FE9-4035-4B7C-B7E5-E7E3CB9D1B54}"/>
              </a:ext>
            </a:extLst>
          </p:cNvPr>
          <p:cNvSpPr txBox="1"/>
          <p:nvPr/>
        </p:nvSpPr>
        <p:spPr>
          <a:xfrm>
            <a:off x="793884" y="4773664"/>
            <a:ext cx="6474252" cy="261610"/>
          </a:xfrm>
          <a:prstGeom prst="rect">
            <a:avLst/>
          </a:prstGeom>
          <a:noFill/>
        </p:spPr>
        <p:txBody>
          <a:bodyPr wrap="square">
            <a:spAutoFit/>
          </a:bodyPr>
          <a:lstStyle/>
          <a:p>
            <a:r>
              <a:rPr lang="en-US" sz="1100"/>
              <a:t>Source: TIGER/Line® 2008 Place Shapefiles (http://www.census.gov/geo/www/tiger/)</a:t>
            </a:r>
          </a:p>
        </p:txBody>
      </p:sp>
    </p:spTree>
    <p:extLst>
      <p:ext uri="{BB962C8B-B14F-4D97-AF65-F5344CB8AC3E}">
        <p14:creationId xmlns:p14="http://schemas.microsoft.com/office/powerpoint/2010/main" val="156270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544FFA-FF70-42E1-BEF1-9C6ED6CD7884}"/>
              </a:ext>
            </a:extLst>
          </p:cNvPr>
          <p:cNvSpPr>
            <a:spLocks noGrp="1"/>
          </p:cNvSpPr>
          <p:nvPr>
            <p:ph type="ctrTitle"/>
          </p:nvPr>
        </p:nvSpPr>
        <p:spPr>
          <a:xfrm>
            <a:off x="205443" y="1411950"/>
            <a:ext cx="3638700" cy="1159800"/>
          </a:xfrm>
        </p:spPr>
        <p:txBody>
          <a:bodyPr/>
          <a:lstStyle/>
          <a:p>
            <a:r>
              <a:rPr lang="en-US"/>
              <a:t>Overall Housing</a:t>
            </a:r>
          </a:p>
        </p:txBody>
      </p:sp>
      <p:sp>
        <p:nvSpPr>
          <p:cNvPr id="7" name="Subtitle 6">
            <a:extLst>
              <a:ext uri="{FF2B5EF4-FFF2-40B4-BE49-F238E27FC236}">
                <a16:creationId xmlns:a16="http://schemas.microsoft.com/office/drawing/2014/main" id="{A94BB1D9-54B2-413C-A285-A47F97CA5EED}"/>
              </a:ext>
            </a:extLst>
          </p:cNvPr>
          <p:cNvSpPr>
            <a:spLocks noGrp="1"/>
          </p:cNvSpPr>
          <p:nvPr>
            <p:ph type="subTitle" idx="1"/>
          </p:nvPr>
        </p:nvSpPr>
        <p:spPr>
          <a:xfrm>
            <a:off x="119180" y="2571750"/>
            <a:ext cx="3638700" cy="375000"/>
          </a:xfrm>
        </p:spPr>
        <p:txBody>
          <a:bodyPr/>
          <a:lstStyle/>
          <a:p>
            <a:endParaRPr lang="en-US"/>
          </a:p>
        </p:txBody>
      </p:sp>
      <p:sp>
        <p:nvSpPr>
          <p:cNvPr id="5" name="Slide Number Placeholder 4">
            <a:extLst>
              <a:ext uri="{FF2B5EF4-FFF2-40B4-BE49-F238E27FC236}">
                <a16:creationId xmlns:a16="http://schemas.microsoft.com/office/drawing/2014/main" id="{A3DECB2C-3560-445B-9283-676F0645CCFC}"/>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926941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86092D-4C84-41B8-8F84-68B7C93C7AB0}"/>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53258372-6019-40F5-B39C-BE85510981EA}"/>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3829ABF6-A9B7-483D-B8D8-B79DA44347A9}"/>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267328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8440-C79E-4948-96AE-323BB3E5115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2D0ED5D-0E69-4EAB-9390-C8E7706EBFF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A24FB80-9255-4675-A3CC-13E475F7B49B}"/>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3099B6B9-7D15-4A19-8861-5252369867A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6343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B4BF3-D185-4A6A-9AD9-21CC94F707E0}"/>
              </a:ext>
            </a:extLst>
          </p:cNvPr>
          <p:cNvSpPr>
            <a:spLocks noGrp="1"/>
          </p:cNvSpPr>
          <p:nvPr>
            <p:ph type="ctrTitle"/>
          </p:nvPr>
        </p:nvSpPr>
        <p:spPr>
          <a:xfrm>
            <a:off x="403850" y="1637920"/>
            <a:ext cx="3638700" cy="1159800"/>
          </a:xfrm>
        </p:spPr>
        <p:txBody>
          <a:bodyPr/>
          <a:lstStyle/>
          <a:p>
            <a:r>
              <a:rPr lang="en-US"/>
              <a:t>Abandoned Housing</a:t>
            </a:r>
            <a:br>
              <a:rPr lang="en-US"/>
            </a:br>
            <a:endParaRPr lang="en-US"/>
          </a:p>
        </p:txBody>
      </p:sp>
      <p:sp>
        <p:nvSpPr>
          <p:cNvPr id="5" name="Slide Number Placeholder 4">
            <a:extLst>
              <a:ext uri="{FF2B5EF4-FFF2-40B4-BE49-F238E27FC236}">
                <a16:creationId xmlns:a16="http://schemas.microsoft.com/office/drawing/2014/main" id="{92EB79F6-57FB-4159-BCF7-F15215B1EA35}"/>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72119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53E69C-83C6-45C3-BC30-715FBF771463}"/>
              </a:ext>
            </a:extLst>
          </p:cNvPr>
          <p:cNvSpPr>
            <a:spLocks noGrp="1"/>
          </p:cNvSpPr>
          <p:nvPr>
            <p:ph type="body" idx="1"/>
          </p:nvPr>
        </p:nvSpPr>
        <p:spPr>
          <a:xfrm>
            <a:off x="4635610" y="731889"/>
            <a:ext cx="2247389" cy="1946942"/>
          </a:xfrm>
        </p:spPr>
        <p:txBody>
          <a:bodyPr/>
          <a:lstStyle/>
          <a:p>
            <a:r>
              <a:rPr lang="en-US" sz="1100" dirty="0"/>
              <a:t>The City of Newark maintains an abandoned property list which is callable via API containing approximately 500 abandoned properties.</a:t>
            </a:r>
          </a:p>
          <a:p>
            <a:pPr marL="101600" indent="0">
              <a:buNone/>
            </a:pPr>
            <a:endParaRPr lang="en-US" sz="1100" dirty="0"/>
          </a:p>
          <a:p>
            <a:r>
              <a:rPr lang="en-US" sz="1100" dirty="0"/>
              <a:t>The data is not compatible with data from other sources, addresses are incomplete and not suitable for data analysis.</a:t>
            </a:r>
          </a:p>
          <a:p>
            <a:endParaRPr lang="en-US" sz="1100" dirty="0"/>
          </a:p>
          <a:p>
            <a:endParaRPr lang="en-US" sz="1200" dirty="0"/>
          </a:p>
        </p:txBody>
      </p:sp>
      <p:sp>
        <p:nvSpPr>
          <p:cNvPr id="7" name="Title 6">
            <a:extLst>
              <a:ext uri="{FF2B5EF4-FFF2-40B4-BE49-F238E27FC236}">
                <a16:creationId xmlns:a16="http://schemas.microsoft.com/office/drawing/2014/main" id="{6A4C686C-97E4-1449-9AC9-5E3B4A71E5CD}"/>
              </a:ext>
            </a:extLst>
          </p:cNvPr>
          <p:cNvSpPr txBox="1">
            <a:spLocks noGrp="1"/>
          </p:cNvSpPr>
          <p:nvPr>
            <p:ph type="title"/>
          </p:nvPr>
        </p:nvSpPr>
        <p:spPr>
          <a:xfrm>
            <a:off x="333350" y="246343"/>
            <a:ext cx="6324722" cy="387798"/>
          </a:xfrm>
          <a:prstGeom prst="rect">
            <a:avLst/>
          </a:prstGeom>
          <a:noFill/>
        </p:spPr>
        <p:txBody>
          <a:bodyPr wrap="square" rtlCol="0">
            <a:spAutoFit/>
          </a:bodyPr>
          <a:lstStyle/>
          <a:p>
            <a:pPr algn="ctr"/>
            <a:r>
              <a:rPr lang="en-US" sz="2800" b="1" spc="-150" dirty="0">
                <a:ln w="3175">
                  <a:noFill/>
                </a:ln>
                <a:solidFill>
                  <a:schemeClr val="accent1">
                    <a:lumMod val="75000"/>
                  </a:schemeClr>
                </a:solidFill>
                <a:effectLst>
                  <a:outerShdw blurRad="50800" dist="88900" dir="7800000" sx="101000" sy="101000" algn="tl" rotWithShape="0">
                    <a:prstClr val="black">
                      <a:alpha val="23000"/>
                    </a:prstClr>
                  </a:outerShdw>
                </a:effectLst>
              </a:rPr>
              <a:t>ABANDONED PROPERTY IN THE CITY OF NEWARK</a:t>
            </a:r>
          </a:p>
        </p:txBody>
      </p:sp>
      <p:pic>
        <p:nvPicPr>
          <p:cNvPr id="8" name="Picture 7" descr="Table&#10;&#10;Description automatically generated">
            <a:extLst>
              <a:ext uri="{FF2B5EF4-FFF2-40B4-BE49-F238E27FC236}">
                <a16:creationId xmlns:a16="http://schemas.microsoft.com/office/drawing/2014/main" id="{68E2E064-8D22-D44F-A5DC-F5E3B6B4E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50" y="731889"/>
            <a:ext cx="4365871" cy="1946942"/>
          </a:xfrm>
          <a:prstGeom prst="rect">
            <a:avLst/>
          </a:prstGeom>
        </p:spPr>
      </p:pic>
      <p:pic>
        <p:nvPicPr>
          <p:cNvPr id="9" name="Picture 8" descr="Graphical user interface, table&#10;&#10;Description automatically generated">
            <a:extLst>
              <a:ext uri="{FF2B5EF4-FFF2-40B4-BE49-F238E27FC236}">
                <a16:creationId xmlns:a16="http://schemas.microsoft.com/office/drawing/2014/main" id="{170783CE-2AA3-F64B-ACEC-1F50ABC67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758" y="2854518"/>
            <a:ext cx="6012096" cy="2070556"/>
          </a:xfrm>
          <a:prstGeom prst="rect">
            <a:avLst/>
          </a:prstGeom>
        </p:spPr>
      </p:pic>
      <p:sp>
        <p:nvSpPr>
          <p:cNvPr id="10" name="Text Placeholder 4">
            <a:extLst>
              <a:ext uri="{FF2B5EF4-FFF2-40B4-BE49-F238E27FC236}">
                <a16:creationId xmlns:a16="http://schemas.microsoft.com/office/drawing/2014/main" id="{2BEDF0D2-244E-B343-A522-85C7AFD2907C}"/>
              </a:ext>
            </a:extLst>
          </p:cNvPr>
          <p:cNvSpPr txBox="1">
            <a:spLocks/>
          </p:cNvSpPr>
          <p:nvPr/>
        </p:nvSpPr>
        <p:spPr>
          <a:xfrm>
            <a:off x="164147" y="2950215"/>
            <a:ext cx="2247389" cy="19469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1pPr>
            <a:lvl2pPr marL="914400" marR="0" lvl="1" indent="-355600" algn="l" rtl="0">
              <a:lnSpc>
                <a:spcPct val="115000"/>
              </a:lnSpc>
              <a:spcBef>
                <a:spcPts val="80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2pPr>
            <a:lvl3pPr marL="1371600" marR="0" lvl="2" indent="-355600" algn="l" rtl="0">
              <a:lnSpc>
                <a:spcPct val="115000"/>
              </a:lnSpc>
              <a:spcBef>
                <a:spcPts val="80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3pPr>
            <a:lvl4pPr marL="1828800" marR="0" lvl="3"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4pPr>
            <a:lvl5pPr marL="2286000" marR="0" lvl="4"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5pPr>
            <a:lvl6pPr marL="2743200" marR="0" lvl="5"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6pPr>
            <a:lvl7pPr marL="3200400" marR="0" lvl="6"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7pPr>
            <a:lvl8pPr marL="3657600" marR="0" lvl="7"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8pPr>
            <a:lvl9pPr marL="4114800" marR="0" lvl="8" indent="-355600" algn="l" rtl="0">
              <a:lnSpc>
                <a:spcPct val="115000"/>
              </a:lnSpc>
              <a:spcBef>
                <a:spcPts val="800"/>
              </a:spcBef>
              <a:spcAft>
                <a:spcPts val="80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9pPr>
          </a:lstStyle>
          <a:p>
            <a:r>
              <a:rPr lang="en-US" sz="1100" dirty="0"/>
              <a:t>Various data cleaning techniques were employed resulting in usable data that is now compatible with additional data sets for deeper analyses.</a:t>
            </a:r>
          </a:p>
          <a:p>
            <a:pPr marL="101600" indent="0">
              <a:buNone/>
            </a:pPr>
            <a:endParaRPr lang="en-US" sz="1100" dirty="0"/>
          </a:p>
          <a:p>
            <a:r>
              <a:rPr lang="en-US" sz="1100" dirty="0"/>
              <a:t>The cleaning process resulted in minimal data loss.</a:t>
            </a:r>
          </a:p>
          <a:p>
            <a:endParaRPr lang="en-US" sz="1100" dirty="0"/>
          </a:p>
          <a:p>
            <a:endParaRPr lang="en-US" sz="1200" dirty="0"/>
          </a:p>
        </p:txBody>
      </p:sp>
    </p:spTree>
    <p:extLst>
      <p:ext uri="{BB962C8B-B14F-4D97-AF65-F5344CB8AC3E}">
        <p14:creationId xmlns:p14="http://schemas.microsoft.com/office/powerpoint/2010/main" val="955346729"/>
      </p:ext>
    </p:extLst>
  </p:cSld>
  <p:clrMapOvr>
    <a:masterClrMapping/>
  </p:clrMapOvr>
</p:sld>
</file>

<file path=ppt/theme/theme1.xml><?xml version="1.0" encoding="utf-8"?>
<a:theme xmlns:a="http://schemas.openxmlformats.org/drawingml/2006/main" name="Jessica template">
  <a:themeElements>
    <a:clrScheme name="Custom 347">
      <a:dk1>
        <a:srgbClr val="062133"/>
      </a:dk1>
      <a:lt1>
        <a:srgbClr val="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641</Words>
  <Application>Microsoft Macintosh PowerPoint</Application>
  <PresentationFormat>On-screen Show (16:9)</PresentationFormat>
  <Paragraphs>131</Paragraphs>
  <Slides>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Arial</vt:lpstr>
      <vt:lpstr>Oswald</vt:lpstr>
      <vt:lpstr>News Cycle</vt:lpstr>
      <vt:lpstr>Jessica template</vt:lpstr>
      <vt:lpstr>The Abandoned Housing Effect on Newark</vt:lpstr>
      <vt:lpstr>Project Info</vt:lpstr>
      <vt:lpstr>Abandoned Housing Effect Abstract:</vt:lpstr>
      <vt:lpstr>Map of Newark City Limits</vt:lpstr>
      <vt:lpstr>Overall Housing</vt:lpstr>
      <vt:lpstr>PowerPoint Presentation</vt:lpstr>
      <vt:lpstr>PowerPoint Presentation</vt:lpstr>
      <vt:lpstr>Abandoned Housing </vt:lpstr>
      <vt:lpstr>ABANDONED PROPERTY IN THE CITY OF NEWARK</vt:lpstr>
      <vt:lpstr>PowerPoint Presentation</vt:lpstr>
      <vt:lpstr>Poverty</vt:lpstr>
      <vt:lpstr>Poverty Rates in Newark, NJ by Zip Code</vt:lpstr>
      <vt:lpstr>PowerPoint Presentation</vt:lpstr>
      <vt:lpstr>PowerPoint Presentation</vt:lpstr>
      <vt:lpstr>Education</vt:lpstr>
      <vt:lpstr>PowerPoint Presentation</vt:lpstr>
      <vt:lpstr>PowerPoint Presentation</vt:lpstr>
      <vt:lpstr>Crime in Newark</vt:lpstr>
      <vt:lpstr>Crime within Newark </vt:lpstr>
      <vt:lpstr>Crime Percentages 2018, 2019, 2020</vt:lpstr>
      <vt:lpstr>Total Crimes 2018, 2019, 2020</vt:lpstr>
      <vt:lpstr>PowerPoint Presentation</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Abandoned Housing Effect on Newark</dc:title>
  <dc:creator>Isabella Lehar</dc:creator>
  <cp:lastModifiedBy>Tim Weir</cp:lastModifiedBy>
  <cp:revision>5</cp:revision>
  <dcterms:modified xsi:type="dcterms:W3CDTF">2021-03-20T00:17:31Z</dcterms:modified>
</cp:coreProperties>
</file>